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44"/>
  </p:notesMasterIdLst>
  <p:sldIdLst>
    <p:sldId id="1258" r:id="rId2"/>
    <p:sldId id="1313" r:id="rId3"/>
    <p:sldId id="1268" r:id="rId4"/>
    <p:sldId id="1269" r:id="rId5"/>
    <p:sldId id="1270" r:id="rId6"/>
    <p:sldId id="1266" r:id="rId7"/>
    <p:sldId id="1271" r:id="rId8"/>
    <p:sldId id="1272" r:id="rId9"/>
    <p:sldId id="1277" r:id="rId10"/>
    <p:sldId id="1274" r:id="rId11"/>
    <p:sldId id="1276" r:id="rId12"/>
    <p:sldId id="1275" r:id="rId13"/>
    <p:sldId id="1316" r:id="rId14"/>
    <p:sldId id="1279" r:id="rId15"/>
    <p:sldId id="1280" r:id="rId16"/>
    <p:sldId id="1283" r:id="rId17"/>
    <p:sldId id="1286" r:id="rId18"/>
    <p:sldId id="1291" r:id="rId19"/>
    <p:sldId id="1292" r:id="rId20"/>
    <p:sldId id="1293" r:id="rId21"/>
    <p:sldId id="1294" r:id="rId22"/>
    <p:sldId id="1296" r:id="rId23"/>
    <p:sldId id="1285" r:id="rId24"/>
    <p:sldId id="1287" r:id="rId25"/>
    <p:sldId id="1297" r:id="rId26"/>
    <p:sldId id="1298" r:id="rId27"/>
    <p:sldId id="1299" r:id="rId28"/>
    <p:sldId id="1314" r:id="rId29"/>
    <p:sldId id="1288" r:id="rId30"/>
    <p:sldId id="1289" r:id="rId31"/>
    <p:sldId id="1300" r:id="rId32"/>
    <p:sldId id="1315" r:id="rId33"/>
    <p:sldId id="1302" r:id="rId34"/>
    <p:sldId id="1304" r:id="rId35"/>
    <p:sldId id="1306" r:id="rId36"/>
    <p:sldId id="1307" r:id="rId37"/>
    <p:sldId id="1309" r:id="rId38"/>
    <p:sldId id="1310" r:id="rId39"/>
    <p:sldId id="1311" r:id="rId40"/>
    <p:sldId id="1278" r:id="rId41"/>
    <p:sldId id="1305" r:id="rId42"/>
    <p:sldId id="1303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173F8E-A9AE-46D3-BD9A-FFB4FB2E7943}">
          <p14:sldIdLst>
            <p14:sldId id="1258"/>
            <p14:sldId id="1313"/>
            <p14:sldId id="1268"/>
            <p14:sldId id="1269"/>
            <p14:sldId id="1270"/>
            <p14:sldId id="1266"/>
            <p14:sldId id="1271"/>
            <p14:sldId id="1272"/>
            <p14:sldId id="1277"/>
            <p14:sldId id="1274"/>
            <p14:sldId id="1276"/>
            <p14:sldId id="1275"/>
            <p14:sldId id="1316"/>
            <p14:sldId id="1279"/>
            <p14:sldId id="1280"/>
            <p14:sldId id="1283"/>
            <p14:sldId id="1286"/>
            <p14:sldId id="1291"/>
            <p14:sldId id="1292"/>
            <p14:sldId id="1293"/>
            <p14:sldId id="1294"/>
            <p14:sldId id="1296"/>
            <p14:sldId id="1285"/>
            <p14:sldId id="1287"/>
            <p14:sldId id="1297"/>
            <p14:sldId id="1298"/>
            <p14:sldId id="1299"/>
            <p14:sldId id="1314"/>
            <p14:sldId id="1288"/>
            <p14:sldId id="1289"/>
            <p14:sldId id="1300"/>
            <p14:sldId id="1315"/>
            <p14:sldId id="1302"/>
            <p14:sldId id="1304"/>
            <p14:sldId id="1306"/>
            <p14:sldId id="1307"/>
            <p14:sldId id="1309"/>
            <p14:sldId id="1310"/>
            <p14:sldId id="1311"/>
          </p14:sldIdLst>
        </p14:section>
        <p14:section name="Appendix" id="{CDE18E92-E5B1-254B-8DBB-3C9F957E96C8}">
          <p14:sldIdLst>
            <p14:sldId id="1278"/>
            <p14:sldId id="1305"/>
            <p14:sldId id="1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B0F0"/>
    <a:srgbClr val="FC5E43"/>
    <a:srgbClr val="00D8E0"/>
    <a:srgbClr val="FF85FF"/>
    <a:srgbClr val="EDC9F2"/>
    <a:srgbClr val="F8BEA9"/>
    <a:srgbClr val="76D6FF"/>
    <a:srgbClr val="FF7E79"/>
    <a:srgbClr val="8BD000"/>
    <a:srgbClr val="92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4"/>
    <p:restoredTop sz="95758" autoAdjust="0"/>
  </p:normalViewPr>
  <p:slideViewPr>
    <p:cSldViewPr snapToGrid="0">
      <p:cViewPr>
        <p:scale>
          <a:sx n="115" d="100"/>
          <a:sy n="115" d="100"/>
        </p:scale>
        <p:origin x="608" y="-40"/>
      </p:cViewPr>
      <p:guideLst/>
    </p:cSldViewPr>
  </p:slideViewPr>
  <p:outlineViewPr>
    <p:cViewPr>
      <p:scale>
        <a:sx n="33" d="100"/>
        <a:sy n="33" d="100"/>
      </p:scale>
      <p:origin x="0" y="-9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2523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csyya\Downloads\Auto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csyya\Downloads\Auto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csyya\Downloads\Auto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csyya\Downloads\Auto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csyya\Downloads\Auto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39723623235873"/>
          <c:y val="5.9094516647120211E-2"/>
          <c:w val="0.84308232362230984"/>
          <c:h val="0.81275555615950645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004BE2"/>
              </a:solidFill>
              <a:ln w="9525">
                <a:solidFill>
                  <a:srgbClr val="004BE2"/>
                </a:solidFill>
              </a:ln>
              <a:effectLst/>
            </c:spPr>
          </c:marker>
          <c:xVal>
            <c:numRef>
              <c:f>Sheet1!$A$1:$A$392</c:f>
              <c:numCache>
                <c:formatCode>General</c:formatCode>
                <c:ptCount val="392"/>
                <c:pt idx="0">
                  <c:v>230</c:v>
                </c:pt>
                <c:pt idx="1">
                  <c:v>225</c:v>
                </c:pt>
                <c:pt idx="2">
                  <c:v>225</c:v>
                </c:pt>
                <c:pt idx="3">
                  <c:v>225</c:v>
                </c:pt>
                <c:pt idx="4">
                  <c:v>220</c:v>
                </c:pt>
                <c:pt idx="5">
                  <c:v>215</c:v>
                </c:pt>
                <c:pt idx="6">
                  <c:v>215</c:v>
                </c:pt>
                <c:pt idx="7">
                  <c:v>215</c:v>
                </c:pt>
                <c:pt idx="8">
                  <c:v>210</c:v>
                </c:pt>
                <c:pt idx="9">
                  <c:v>208</c:v>
                </c:pt>
                <c:pt idx="10">
                  <c:v>200</c:v>
                </c:pt>
                <c:pt idx="11">
                  <c:v>198</c:v>
                </c:pt>
                <c:pt idx="12">
                  <c:v>198</c:v>
                </c:pt>
                <c:pt idx="13">
                  <c:v>193</c:v>
                </c:pt>
                <c:pt idx="14">
                  <c:v>190</c:v>
                </c:pt>
                <c:pt idx="15">
                  <c:v>190</c:v>
                </c:pt>
                <c:pt idx="16">
                  <c:v>190</c:v>
                </c:pt>
                <c:pt idx="17">
                  <c:v>180</c:v>
                </c:pt>
                <c:pt idx="18">
                  <c:v>180</c:v>
                </c:pt>
                <c:pt idx="19">
                  <c:v>180</c:v>
                </c:pt>
                <c:pt idx="20">
                  <c:v>180</c:v>
                </c:pt>
                <c:pt idx="21">
                  <c:v>180</c:v>
                </c:pt>
                <c:pt idx="22">
                  <c:v>175</c:v>
                </c:pt>
                <c:pt idx="23">
                  <c:v>175</c:v>
                </c:pt>
                <c:pt idx="24">
                  <c:v>175</c:v>
                </c:pt>
                <c:pt idx="25">
                  <c:v>175</c:v>
                </c:pt>
                <c:pt idx="26">
                  <c:v>175</c:v>
                </c:pt>
                <c:pt idx="27">
                  <c:v>170</c:v>
                </c:pt>
                <c:pt idx="28">
                  <c:v>170</c:v>
                </c:pt>
                <c:pt idx="29">
                  <c:v>170</c:v>
                </c:pt>
                <c:pt idx="30">
                  <c:v>170</c:v>
                </c:pt>
                <c:pt idx="31">
                  <c:v>170</c:v>
                </c:pt>
                <c:pt idx="32">
                  <c:v>167</c:v>
                </c:pt>
                <c:pt idx="33">
                  <c:v>165</c:v>
                </c:pt>
                <c:pt idx="34">
                  <c:v>165</c:v>
                </c:pt>
                <c:pt idx="35">
                  <c:v>165</c:v>
                </c:pt>
                <c:pt idx="36">
                  <c:v>165</c:v>
                </c:pt>
                <c:pt idx="37">
                  <c:v>160</c:v>
                </c:pt>
                <c:pt idx="38">
                  <c:v>160</c:v>
                </c:pt>
                <c:pt idx="39">
                  <c:v>158</c:v>
                </c:pt>
                <c:pt idx="40">
                  <c:v>155</c:v>
                </c:pt>
                <c:pt idx="41">
                  <c:v>155</c:v>
                </c:pt>
                <c:pt idx="42">
                  <c:v>153</c:v>
                </c:pt>
                <c:pt idx="43">
                  <c:v>153</c:v>
                </c:pt>
                <c:pt idx="44">
                  <c:v>152</c:v>
                </c:pt>
                <c:pt idx="45">
                  <c:v>150</c:v>
                </c:pt>
                <c:pt idx="46">
                  <c:v>150</c:v>
                </c:pt>
                <c:pt idx="47">
                  <c:v>150</c:v>
                </c:pt>
                <c:pt idx="48">
                  <c:v>150</c:v>
                </c:pt>
                <c:pt idx="49">
                  <c:v>150</c:v>
                </c:pt>
                <c:pt idx="50">
                  <c:v>150</c:v>
                </c:pt>
                <c:pt idx="51">
                  <c:v>150</c:v>
                </c:pt>
                <c:pt idx="52">
                  <c:v>150</c:v>
                </c:pt>
                <c:pt idx="53">
                  <c:v>150</c:v>
                </c:pt>
                <c:pt idx="54">
                  <c:v>150</c:v>
                </c:pt>
                <c:pt idx="55">
                  <c:v>150</c:v>
                </c:pt>
                <c:pt idx="56">
                  <c:v>150</c:v>
                </c:pt>
                <c:pt idx="57">
                  <c:v>150</c:v>
                </c:pt>
                <c:pt idx="58">
                  <c:v>150</c:v>
                </c:pt>
                <c:pt idx="59">
                  <c:v>150</c:v>
                </c:pt>
                <c:pt idx="60">
                  <c:v>150</c:v>
                </c:pt>
                <c:pt idx="61">
                  <c:v>150</c:v>
                </c:pt>
                <c:pt idx="62">
                  <c:v>150</c:v>
                </c:pt>
                <c:pt idx="63">
                  <c:v>150</c:v>
                </c:pt>
                <c:pt idx="64">
                  <c:v>150</c:v>
                </c:pt>
                <c:pt idx="65">
                  <c:v>150</c:v>
                </c:pt>
                <c:pt idx="66">
                  <c:v>150</c:v>
                </c:pt>
                <c:pt idx="67">
                  <c:v>149</c:v>
                </c:pt>
                <c:pt idx="68">
                  <c:v>148</c:v>
                </c:pt>
                <c:pt idx="69">
                  <c:v>145</c:v>
                </c:pt>
                <c:pt idx="70">
                  <c:v>145</c:v>
                </c:pt>
                <c:pt idx="71">
                  <c:v>145</c:v>
                </c:pt>
                <c:pt idx="72">
                  <c:v>145</c:v>
                </c:pt>
                <c:pt idx="73">
                  <c:v>145</c:v>
                </c:pt>
                <c:pt idx="74">
                  <c:v>145</c:v>
                </c:pt>
                <c:pt idx="75">
                  <c:v>145</c:v>
                </c:pt>
                <c:pt idx="76">
                  <c:v>142</c:v>
                </c:pt>
                <c:pt idx="77">
                  <c:v>140</c:v>
                </c:pt>
                <c:pt idx="78">
                  <c:v>140</c:v>
                </c:pt>
                <c:pt idx="79">
                  <c:v>140</c:v>
                </c:pt>
                <c:pt idx="80">
                  <c:v>140</c:v>
                </c:pt>
                <c:pt idx="81">
                  <c:v>140</c:v>
                </c:pt>
                <c:pt idx="82">
                  <c:v>140</c:v>
                </c:pt>
                <c:pt idx="83">
                  <c:v>140</c:v>
                </c:pt>
                <c:pt idx="84">
                  <c:v>139</c:v>
                </c:pt>
                <c:pt idx="85">
                  <c:v>139</c:v>
                </c:pt>
                <c:pt idx="86">
                  <c:v>138</c:v>
                </c:pt>
                <c:pt idx="87">
                  <c:v>137</c:v>
                </c:pt>
                <c:pt idx="88">
                  <c:v>135</c:v>
                </c:pt>
                <c:pt idx="89">
                  <c:v>133</c:v>
                </c:pt>
                <c:pt idx="90">
                  <c:v>132</c:v>
                </c:pt>
                <c:pt idx="91">
                  <c:v>130</c:v>
                </c:pt>
                <c:pt idx="92">
                  <c:v>130</c:v>
                </c:pt>
                <c:pt idx="93">
                  <c:v>130</c:v>
                </c:pt>
                <c:pt idx="94">
                  <c:v>130</c:v>
                </c:pt>
                <c:pt idx="95">
                  <c:v>130</c:v>
                </c:pt>
                <c:pt idx="96">
                  <c:v>129</c:v>
                </c:pt>
                <c:pt idx="97">
                  <c:v>129</c:v>
                </c:pt>
                <c:pt idx="98">
                  <c:v>125</c:v>
                </c:pt>
                <c:pt idx="99">
                  <c:v>125</c:v>
                </c:pt>
                <c:pt idx="100">
                  <c:v>125</c:v>
                </c:pt>
                <c:pt idx="101">
                  <c:v>122</c:v>
                </c:pt>
                <c:pt idx="102">
                  <c:v>120</c:v>
                </c:pt>
                <c:pt idx="103">
                  <c:v>120</c:v>
                </c:pt>
                <c:pt idx="104">
                  <c:v>120</c:v>
                </c:pt>
                <c:pt idx="105">
                  <c:v>120</c:v>
                </c:pt>
                <c:pt idx="106">
                  <c:v>116</c:v>
                </c:pt>
                <c:pt idx="107">
                  <c:v>115</c:v>
                </c:pt>
                <c:pt idx="108">
                  <c:v>115</c:v>
                </c:pt>
                <c:pt idx="109">
                  <c:v>115</c:v>
                </c:pt>
                <c:pt idx="110">
                  <c:v>115</c:v>
                </c:pt>
                <c:pt idx="111">
                  <c:v>115</c:v>
                </c:pt>
                <c:pt idx="112">
                  <c:v>113</c:v>
                </c:pt>
                <c:pt idx="113">
                  <c:v>112</c:v>
                </c:pt>
                <c:pt idx="114">
                  <c:v>112</c:v>
                </c:pt>
                <c:pt idx="115">
                  <c:v>112</c:v>
                </c:pt>
                <c:pt idx="116">
                  <c:v>110</c:v>
                </c:pt>
                <c:pt idx="117">
                  <c:v>110</c:v>
                </c:pt>
                <c:pt idx="118">
                  <c:v>110</c:v>
                </c:pt>
                <c:pt idx="119">
                  <c:v>110</c:v>
                </c:pt>
                <c:pt idx="120">
                  <c:v>110</c:v>
                </c:pt>
                <c:pt idx="121">
                  <c:v>110</c:v>
                </c:pt>
                <c:pt idx="122">
                  <c:v>110</c:v>
                </c:pt>
                <c:pt idx="123">
                  <c:v>110</c:v>
                </c:pt>
                <c:pt idx="124">
                  <c:v>110</c:v>
                </c:pt>
                <c:pt idx="125">
                  <c:v>110</c:v>
                </c:pt>
                <c:pt idx="126">
                  <c:v>110</c:v>
                </c:pt>
                <c:pt idx="127">
                  <c:v>110</c:v>
                </c:pt>
                <c:pt idx="128">
                  <c:v>110</c:v>
                </c:pt>
                <c:pt idx="129">
                  <c:v>110</c:v>
                </c:pt>
                <c:pt idx="130">
                  <c:v>110</c:v>
                </c:pt>
                <c:pt idx="131">
                  <c:v>110</c:v>
                </c:pt>
                <c:pt idx="132">
                  <c:v>110</c:v>
                </c:pt>
                <c:pt idx="133">
                  <c:v>110</c:v>
                </c:pt>
                <c:pt idx="134">
                  <c:v>108</c:v>
                </c:pt>
                <c:pt idx="135">
                  <c:v>107</c:v>
                </c:pt>
                <c:pt idx="136">
                  <c:v>105</c:v>
                </c:pt>
                <c:pt idx="137">
                  <c:v>105</c:v>
                </c:pt>
                <c:pt idx="138">
                  <c:v>105</c:v>
                </c:pt>
                <c:pt idx="139">
                  <c:v>105</c:v>
                </c:pt>
                <c:pt idx="140">
                  <c:v>105</c:v>
                </c:pt>
                <c:pt idx="141">
                  <c:v>105</c:v>
                </c:pt>
                <c:pt idx="142">
                  <c:v>105</c:v>
                </c:pt>
                <c:pt idx="143">
                  <c:v>105</c:v>
                </c:pt>
                <c:pt idx="144">
                  <c:v>105</c:v>
                </c:pt>
                <c:pt idx="145">
                  <c:v>105</c:v>
                </c:pt>
                <c:pt idx="146">
                  <c:v>105</c:v>
                </c:pt>
                <c:pt idx="147">
                  <c:v>105</c:v>
                </c:pt>
                <c:pt idx="148">
                  <c:v>103</c:v>
                </c:pt>
                <c:pt idx="149">
                  <c:v>102</c:v>
                </c:pt>
                <c:pt idx="150">
                  <c:v>100</c:v>
                </c:pt>
                <c:pt idx="151">
                  <c:v>100</c:v>
                </c:pt>
                <c:pt idx="152">
                  <c:v>100</c:v>
                </c:pt>
                <c:pt idx="153">
                  <c:v>100</c:v>
                </c:pt>
                <c:pt idx="154">
                  <c:v>100</c:v>
                </c:pt>
                <c:pt idx="155">
                  <c:v>100</c:v>
                </c:pt>
                <c:pt idx="156">
                  <c:v>100</c:v>
                </c:pt>
                <c:pt idx="157">
                  <c:v>100</c:v>
                </c:pt>
                <c:pt idx="158">
                  <c:v>100</c:v>
                </c:pt>
                <c:pt idx="159">
                  <c:v>100</c:v>
                </c:pt>
                <c:pt idx="160">
                  <c:v>100</c:v>
                </c:pt>
                <c:pt idx="161">
                  <c:v>100</c:v>
                </c:pt>
                <c:pt idx="162">
                  <c:v>100</c:v>
                </c:pt>
                <c:pt idx="163">
                  <c:v>100</c:v>
                </c:pt>
                <c:pt idx="164">
                  <c:v>100</c:v>
                </c:pt>
                <c:pt idx="165">
                  <c:v>100</c:v>
                </c:pt>
                <c:pt idx="166">
                  <c:v>100</c:v>
                </c:pt>
                <c:pt idx="167">
                  <c:v>98</c:v>
                </c:pt>
                <c:pt idx="168">
                  <c:v>98</c:v>
                </c:pt>
                <c:pt idx="169">
                  <c:v>97</c:v>
                </c:pt>
                <c:pt idx="170">
                  <c:v>97</c:v>
                </c:pt>
                <c:pt idx="171">
                  <c:v>97</c:v>
                </c:pt>
                <c:pt idx="172">
                  <c:v>97</c:v>
                </c:pt>
                <c:pt idx="173">
                  <c:v>97</c:v>
                </c:pt>
                <c:pt idx="174">
                  <c:v>97</c:v>
                </c:pt>
                <c:pt idx="175">
                  <c:v>97</c:v>
                </c:pt>
                <c:pt idx="176">
                  <c:v>97</c:v>
                </c:pt>
                <c:pt idx="177">
                  <c:v>97</c:v>
                </c:pt>
                <c:pt idx="178">
                  <c:v>96</c:v>
                </c:pt>
                <c:pt idx="179">
                  <c:v>96</c:v>
                </c:pt>
                <c:pt idx="180">
                  <c:v>96</c:v>
                </c:pt>
                <c:pt idx="181">
                  <c:v>95</c:v>
                </c:pt>
                <c:pt idx="182">
                  <c:v>95</c:v>
                </c:pt>
                <c:pt idx="183">
                  <c:v>95</c:v>
                </c:pt>
                <c:pt idx="184">
                  <c:v>95</c:v>
                </c:pt>
                <c:pt idx="185">
                  <c:v>95</c:v>
                </c:pt>
                <c:pt idx="186">
                  <c:v>95</c:v>
                </c:pt>
                <c:pt idx="187">
                  <c:v>95</c:v>
                </c:pt>
                <c:pt idx="188">
                  <c:v>95</c:v>
                </c:pt>
                <c:pt idx="189">
                  <c:v>95</c:v>
                </c:pt>
                <c:pt idx="190">
                  <c:v>95</c:v>
                </c:pt>
                <c:pt idx="191">
                  <c:v>95</c:v>
                </c:pt>
                <c:pt idx="192">
                  <c:v>95</c:v>
                </c:pt>
                <c:pt idx="193">
                  <c:v>95</c:v>
                </c:pt>
                <c:pt idx="194">
                  <c:v>95</c:v>
                </c:pt>
                <c:pt idx="195">
                  <c:v>94</c:v>
                </c:pt>
                <c:pt idx="196">
                  <c:v>93</c:v>
                </c:pt>
                <c:pt idx="197">
                  <c:v>92</c:v>
                </c:pt>
                <c:pt idx="198">
                  <c:v>92</c:v>
                </c:pt>
                <c:pt idx="199">
                  <c:v>92</c:v>
                </c:pt>
                <c:pt idx="200">
                  <c:v>92</c:v>
                </c:pt>
                <c:pt idx="201">
                  <c:v>92</c:v>
                </c:pt>
                <c:pt idx="202">
                  <c:v>92</c:v>
                </c:pt>
                <c:pt idx="203">
                  <c:v>91</c:v>
                </c:pt>
                <c:pt idx="204">
                  <c:v>90</c:v>
                </c:pt>
                <c:pt idx="205">
                  <c:v>90</c:v>
                </c:pt>
                <c:pt idx="206">
                  <c:v>90</c:v>
                </c:pt>
                <c:pt idx="207">
                  <c:v>90</c:v>
                </c:pt>
                <c:pt idx="208">
                  <c:v>90</c:v>
                </c:pt>
                <c:pt idx="209">
                  <c:v>90</c:v>
                </c:pt>
                <c:pt idx="210">
                  <c:v>90</c:v>
                </c:pt>
                <c:pt idx="211">
                  <c:v>90</c:v>
                </c:pt>
                <c:pt idx="212">
                  <c:v>90</c:v>
                </c:pt>
                <c:pt idx="213">
                  <c:v>90</c:v>
                </c:pt>
                <c:pt idx="214">
                  <c:v>90</c:v>
                </c:pt>
                <c:pt idx="215">
                  <c:v>90</c:v>
                </c:pt>
                <c:pt idx="216">
                  <c:v>90</c:v>
                </c:pt>
                <c:pt idx="217">
                  <c:v>90</c:v>
                </c:pt>
                <c:pt idx="218">
                  <c:v>90</c:v>
                </c:pt>
                <c:pt idx="219">
                  <c:v>90</c:v>
                </c:pt>
                <c:pt idx="220">
                  <c:v>90</c:v>
                </c:pt>
                <c:pt idx="221">
                  <c:v>90</c:v>
                </c:pt>
                <c:pt idx="222">
                  <c:v>90</c:v>
                </c:pt>
                <c:pt idx="223">
                  <c:v>90</c:v>
                </c:pt>
                <c:pt idx="224">
                  <c:v>89</c:v>
                </c:pt>
                <c:pt idx="225">
                  <c:v>88</c:v>
                </c:pt>
                <c:pt idx="226">
                  <c:v>88</c:v>
                </c:pt>
                <c:pt idx="227">
                  <c:v>88</c:v>
                </c:pt>
                <c:pt idx="228">
                  <c:v>88</c:v>
                </c:pt>
                <c:pt idx="229">
                  <c:v>88</c:v>
                </c:pt>
                <c:pt idx="230">
                  <c:v>88</c:v>
                </c:pt>
                <c:pt idx="231">
                  <c:v>88</c:v>
                </c:pt>
                <c:pt idx="232">
                  <c:v>88</c:v>
                </c:pt>
                <c:pt idx="233">
                  <c:v>88</c:v>
                </c:pt>
                <c:pt idx="234">
                  <c:v>88</c:v>
                </c:pt>
                <c:pt idx="235">
                  <c:v>88</c:v>
                </c:pt>
                <c:pt idx="236">
                  <c:v>88</c:v>
                </c:pt>
                <c:pt idx="237">
                  <c:v>88</c:v>
                </c:pt>
                <c:pt idx="238">
                  <c:v>88</c:v>
                </c:pt>
                <c:pt idx="239">
                  <c:v>88</c:v>
                </c:pt>
                <c:pt idx="240">
                  <c:v>88</c:v>
                </c:pt>
                <c:pt idx="241">
                  <c:v>88</c:v>
                </c:pt>
                <c:pt idx="242">
                  <c:v>88</c:v>
                </c:pt>
                <c:pt idx="243">
                  <c:v>88</c:v>
                </c:pt>
                <c:pt idx="244">
                  <c:v>87</c:v>
                </c:pt>
                <c:pt idx="245">
                  <c:v>87</c:v>
                </c:pt>
                <c:pt idx="246">
                  <c:v>86</c:v>
                </c:pt>
                <c:pt idx="247">
                  <c:v>86</c:v>
                </c:pt>
                <c:pt idx="248">
                  <c:v>86</c:v>
                </c:pt>
                <c:pt idx="249">
                  <c:v>86</c:v>
                </c:pt>
                <c:pt idx="250">
                  <c:v>86</c:v>
                </c:pt>
                <c:pt idx="251">
                  <c:v>85</c:v>
                </c:pt>
                <c:pt idx="252">
                  <c:v>85</c:v>
                </c:pt>
                <c:pt idx="253">
                  <c:v>85</c:v>
                </c:pt>
                <c:pt idx="254">
                  <c:v>85</c:v>
                </c:pt>
                <c:pt idx="255">
                  <c:v>85</c:v>
                </c:pt>
                <c:pt idx="256">
                  <c:v>85</c:v>
                </c:pt>
                <c:pt idx="257">
                  <c:v>85</c:v>
                </c:pt>
                <c:pt idx="258">
                  <c:v>85</c:v>
                </c:pt>
                <c:pt idx="259">
                  <c:v>85</c:v>
                </c:pt>
                <c:pt idx="260">
                  <c:v>84</c:v>
                </c:pt>
                <c:pt idx="261">
                  <c:v>84</c:v>
                </c:pt>
                <c:pt idx="262">
                  <c:v>84</c:v>
                </c:pt>
                <c:pt idx="263">
                  <c:v>84</c:v>
                </c:pt>
                <c:pt idx="264">
                  <c:v>84</c:v>
                </c:pt>
                <c:pt idx="265">
                  <c:v>84</c:v>
                </c:pt>
                <c:pt idx="266">
                  <c:v>83</c:v>
                </c:pt>
                <c:pt idx="267">
                  <c:v>83</c:v>
                </c:pt>
                <c:pt idx="268">
                  <c:v>83</c:v>
                </c:pt>
                <c:pt idx="269">
                  <c:v>83</c:v>
                </c:pt>
                <c:pt idx="270">
                  <c:v>82</c:v>
                </c:pt>
                <c:pt idx="271">
                  <c:v>81</c:v>
                </c:pt>
                <c:pt idx="272">
                  <c:v>81</c:v>
                </c:pt>
                <c:pt idx="273">
                  <c:v>80</c:v>
                </c:pt>
                <c:pt idx="274">
                  <c:v>80</c:v>
                </c:pt>
                <c:pt idx="275">
                  <c:v>80</c:v>
                </c:pt>
                <c:pt idx="276">
                  <c:v>80</c:v>
                </c:pt>
                <c:pt idx="277">
                  <c:v>80</c:v>
                </c:pt>
                <c:pt idx="278">
                  <c:v>80</c:v>
                </c:pt>
                <c:pt idx="279">
                  <c:v>80</c:v>
                </c:pt>
                <c:pt idx="280">
                  <c:v>79</c:v>
                </c:pt>
                <c:pt idx="281">
                  <c:v>79</c:v>
                </c:pt>
                <c:pt idx="282">
                  <c:v>78</c:v>
                </c:pt>
                <c:pt idx="283">
                  <c:v>78</c:v>
                </c:pt>
                <c:pt idx="284">
                  <c:v>78</c:v>
                </c:pt>
                <c:pt idx="285">
                  <c:v>78</c:v>
                </c:pt>
                <c:pt idx="286">
                  <c:v>78</c:v>
                </c:pt>
                <c:pt idx="287">
                  <c:v>78</c:v>
                </c:pt>
                <c:pt idx="288">
                  <c:v>77</c:v>
                </c:pt>
                <c:pt idx="289">
                  <c:v>76</c:v>
                </c:pt>
                <c:pt idx="290">
                  <c:v>76</c:v>
                </c:pt>
                <c:pt idx="291">
                  <c:v>76</c:v>
                </c:pt>
                <c:pt idx="292">
                  <c:v>76</c:v>
                </c:pt>
                <c:pt idx="293">
                  <c:v>75</c:v>
                </c:pt>
                <c:pt idx="294">
                  <c:v>75</c:v>
                </c:pt>
                <c:pt idx="295">
                  <c:v>75</c:v>
                </c:pt>
                <c:pt idx="296">
                  <c:v>75</c:v>
                </c:pt>
                <c:pt idx="297">
                  <c:v>75</c:v>
                </c:pt>
                <c:pt idx="298">
                  <c:v>75</c:v>
                </c:pt>
                <c:pt idx="299">
                  <c:v>75</c:v>
                </c:pt>
                <c:pt idx="300">
                  <c:v>75</c:v>
                </c:pt>
                <c:pt idx="301">
                  <c:v>75</c:v>
                </c:pt>
                <c:pt idx="302">
                  <c:v>75</c:v>
                </c:pt>
                <c:pt idx="303">
                  <c:v>75</c:v>
                </c:pt>
                <c:pt idx="304">
                  <c:v>75</c:v>
                </c:pt>
                <c:pt idx="305">
                  <c:v>75</c:v>
                </c:pt>
                <c:pt idx="306">
                  <c:v>75</c:v>
                </c:pt>
                <c:pt idx="307">
                  <c:v>74</c:v>
                </c:pt>
                <c:pt idx="308">
                  <c:v>74</c:v>
                </c:pt>
                <c:pt idx="309">
                  <c:v>74</c:v>
                </c:pt>
                <c:pt idx="310">
                  <c:v>72</c:v>
                </c:pt>
                <c:pt idx="311">
                  <c:v>72</c:v>
                </c:pt>
                <c:pt idx="312">
                  <c:v>72</c:v>
                </c:pt>
                <c:pt idx="313">
                  <c:v>72</c:v>
                </c:pt>
                <c:pt idx="314">
                  <c:v>72</c:v>
                </c:pt>
                <c:pt idx="315">
                  <c:v>72</c:v>
                </c:pt>
                <c:pt idx="316">
                  <c:v>71</c:v>
                </c:pt>
                <c:pt idx="317">
                  <c:v>71</c:v>
                </c:pt>
                <c:pt idx="318">
                  <c:v>71</c:v>
                </c:pt>
                <c:pt idx="319">
                  <c:v>71</c:v>
                </c:pt>
                <c:pt idx="320">
                  <c:v>71</c:v>
                </c:pt>
                <c:pt idx="321">
                  <c:v>70</c:v>
                </c:pt>
                <c:pt idx="322">
                  <c:v>70</c:v>
                </c:pt>
                <c:pt idx="323">
                  <c:v>70</c:v>
                </c:pt>
                <c:pt idx="324">
                  <c:v>70</c:v>
                </c:pt>
                <c:pt idx="325">
                  <c:v>70</c:v>
                </c:pt>
                <c:pt idx="326">
                  <c:v>70</c:v>
                </c:pt>
                <c:pt idx="327">
                  <c:v>70</c:v>
                </c:pt>
                <c:pt idx="328">
                  <c:v>70</c:v>
                </c:pt>
                <c:pt idx="329">
                  <c:v>70</c:v>
                </c:pt>
                <c:pt idx="330">
                  <c:v>70</c:v>
                </c:pt>
                <c:pt idx="331">
                  <c:v>70</c:v>
                </c:pt>
                <c:pt idx="332">
                  <c:v>70</c:v>
                </c:pt>
                <c:pt idx="333">
                  <c:v>69</c:v>
                </c:pt>
                <c:pt idx="334">
                  <c:v>69</c:v>
                </c:pt>
                <c:pt idx="335">
                  <c:v>69</c:v>
                </c:pt>
                <c:pt idx="336">
                  <c:v>68</c:v>
                </c:pt>
                <c:pt idx="337">
                  <c:v>68</c:v>
                </c:pt>
                <c:pt idx="338">
                  <c:v>68</c:v>
                </c:pt>
                <c:pt idx="339">
                  <c:v>68</c:v>
                </c:pt>
                <c:pt idx="340">
                  <c:v>68</c:v>
                </c:pt>
                <c:pt idx="341">
                  <c:v>68</c:v>
                </c:pt>
                <c:pt idx="342">
                  <c:v>67</c:v>
                </c:pt>
                <c:pt idx="343">
                  <c:v>67</c:v>
                </c:pt>
                <c:pt idx="344">
                  <c:v>67</c:v>
                </c:pt>
                <c:pt idx="345">
                  <c:v>67</c:v>
                </c:pt>
                <c:pt idx="346">
                  <c:v>67</c:v>
                </c:pt>
                <c:pt idx="347">
                  <c:v>67</c:v>
                </c:pt>
                <c:pt idx="348">
                  <c:v>67</c:v>
                </c:pt>
                <c:pt idx="349">
                  <c:v>67</c:v>
                </c:pt>
                <c:pt idx="350">
                  <c:v>67</c:v>
                </c:pt>
                <c:pt idx="351">
                  <c:v>67</c:v>
                </c:pt>
                <c:pt idx="352">
                  <c:v>67</c:v>
                </c:pt>
                <c:pt idx="353">
                  <c:v>67</c:v>
                </c:pt>
                <c:pt idx="354">
                  <c:v>66</c:v>
                </c:pt>
                <c:pt idx="355">
                  <c:v>65</c:v>
                </c:pt>
                <c:pt idx="356">
                  <c:v>65</c:v>
                </c:pt>
                <c:pt idx="357">
                  <c:v>65</c:v>
                </c:pt>
                <c:pt idx="358">
                  <c:v>65</c:v>
                </c:pt>
                <c:pt idx="359">
                  <c:v>65</c:v>
                </c:pt>
                <c:pt idx="360">
                  <c:v>65</c:v>
                </c:pt>
                <c:pt idx="361">
                  <c:v>65</c:v>
                </c:pt>
                <c:pt idx="362">
                  <c:v>65</c:v>
                </c:pt>
                <c:pt idx="363">
                  <c:v>65</c:v>
                </c:pt>
                <c:pt idx="364">
                  <c:v>65</c:v>
                </c:pt>
                <c:pt idx="365">
                  <c:v>64</c:v>
                </c:pt>
                <c:pt idx="366">
                  <c:v>63</c:v>
                </c:pt>
                <c:pt idx="367">
                  <c:v>63</c:v>
                </c:pt>
                <c:pt idx="368">
                  <c:v>63</c:v>
                </c:pt>
                <c:pt idx="369">
                  <c:v>62</c:v>
                </c:pt>
                <c:pt idx="370">
                  <c:v>62</c:v>
                </c:pt>
                <c:pt idx="371">
                  <c:v>61</c:v>
                </c:pt>
                <c:pt idx="372">
                  <c:v>60</c:v>
                </c:pt>
                <c:pt idx="373">
                  <c:v>60</c:v>
                </c:pt>
                <c:pt idx="374">
                  <c:v>60</c:v>
                </c:pt>
                <c:pt idx="375">
                  <c:v>60</c:v>
                </c:pt>
                <c:pt idx="376">
                  <c:v>60</c:v>
                </c:pt>
                <c:pt idx="377">
                  <c:v>58</c:v>
                </c:pt>
                <c:pt idx="378">
                  <c:v>58</c:v>
                </c:pt>
                <c:pt idx="379">
                  <c:v>54</c:v>
                </c:pt>
                <c:pt idx="380">
                  <c:v>53</c:v>
                </c:pt>
                <c:pt idx="381">
                  <c:v>53</c:v>
                </c:pt>
                <c:pt idx="382">
                  <c:v>52</c:v>
                </c:pt>
                <c:pt idx="383">
                  <c:v>52</c:v>
                </c:pt>
                <c:pt idx="384">
                  <c:v>52</c:v>
                </c:pt>
                <c:pt idx="385">
                  <c:v>52</c:v>
                </c:pt>
                <c:pt idx="386">
                  <c:v>49</c:v>
                </c:pt>
                <c:pt idx="387">
                  <c:v>48</c:v>
                </c:pt>
                <c:pt idx="388">
                  <c:v>48</c:v>
                </c:pt>
                <c:pt idx="389">
                  <c:v>48</c:v>
                </c:pt>
                <c:pt idx="390">
                  <c:v>46</c:v>
                </c:pt>
                <c:pt idx="391">
                  <c:v>46</c:v>
                </c:pt>
              </c:numCache>
            </c:numRef>
          </c:xVal>
          <c:yVal>
            <c:numRef>
              <c:f>Sheet1!$B$1:$B$392</c:f>
              <c:numCache>
                <c:formatCode>General</c:formatCode>
                <c:ptCount val="392"/>
                <c:pt idx="0">
                  <c:v>16</c:v>
                </c:pt>
                <c:pt idx="1">
                  <c:v>14</c:v>
                </c:pt>
                <c:pt idx="2">
                  <c:v>14</c:v>
                </c:pt>
                <c:pt idx="3">
                  <c:v>12</c:v>
                </c:pt>
                <c:pt idx="4">
                  <c:v>14</c:v>
                </c:pt>
                <c:pt idx="5">
                  <c:v>14</c:v>
                </c:pt>
                <c:pt idx="6">
                  <c:v>10</c:v>
                </c:pt>
                <c:pt idx="7">
                  <c:v>13</c:v>
                </c:pt>
                <c:pt idx="8">
                  <c:v>11</c:v>
                </c:pt>
                <c:pt idx="9">
                  <c:v>11</c:v>
                </c:pt>
                <c:pt idx="10">
                  <c:v>10</c:v>
                </c:pt>
                <c:pt idx="11">
                  <c:v>15</c:v>
                </c:pt>
                <c:pt idx="12">
                  <c:v>12</c:v>
                </c:pt>
                <c:pt idx="13">
                  <c:v>9</c:v>
                </c:pt>
                <c:pt idx="14">
                  <c:v>15</c:v>
                </c:pt>
                <c:pt idx="15">
                  <c:v>13</c:v>
                </c:pt>
                <c:pt idx="16">
                  <c:v>15.5</c:v>
                </c:pt>
                <c:pt idx="17">
                  <c:v>12</c:v>
                </c:pt>
                <c:pt idx="18">
                  <c:v>12</c:v>
                </c:pt>
                <c:pt idx="19">
                  <c:v>11</c:v>
                </c:pt>
                <c:pt idx="20">
                  <c:v>16.5</c:v>
                </c:pt>
                <c:pt idx="21">
                  <c:v>16</c:v>
                </c:pt>
                <c:pt idx="22">
                  <c:v>14</c:v>
                </c:pt>
                <c:pt idx="23">
                  <c:v>13</c:v>
                </c:pt>
                <c:pt idx="24">
                  <c:v>14</c:v>
                </c:pt>
                <c:pt idx="25">
                  <c:v>13</c:v>
                </c:pt>
                <c:pt idx="26">
                  <c:v>13</c:v>
                </c:pt>
                <c:pt idx="27">
                  <c:v>15</c:v>
                </c:pt>
                <c:pt idx="28">
                  <c:v>13</c:v>
                </c:pt>
                <c:pt idx="29">
                  <c:v>13</c:v>
                </c:pt>
                <c:pt idx="30">
                  <c:v>16</c:v>
                </c:pt>
                <c:pt idx="31">
                  <c:v>15.5</c:v>
                </c:pt>
                <c:pt idx="32">
                  <c:v>12</c:v>
                </c:pt>
                <c:pt idx="33">
                  <c:v>15</c:v>
                </c:pt>
                <c:pt idx="34">
                  <c:v>14</c:v>
                </c:pt>
                <c:pt idx="35">
                  <c:v>13</c:v>
                </c:pt>
                <c:pt idx="36">
                  <c:v>17.7</c:v>
                </c:pt>
                <c:pt idx="37">
                  <c:v>14</c:v>
                </c:pt>
                <c:pt idx="38">
                  <c:v>12</c:v>
                </c:pt>
                <c:pt idx="39">
                  <c:v>13</c:v>
                </c:pt>
                <c:pt idx="40">
                  <c:v>13</c:v>
                </c:pt>
                <c:pt idx="41">
                  <c:v>16.899999999999999</c:v>
                </c:pt>
                <c:pt idx="42">
                  <c:v>14</c:v>
                </c:pt>
                <c:pt idx="43">
                  <c:v>14</c:v>
                </c:pt>
                <c:pt idx="44">
                  <c:v>14.5</c:v>
                </c:pt>
                <c:pt idx="45">
                  <c:v>18</c:v>
                </c:pt>
                <c:pt idx="46">
                  <c:v>16</c:v>
                </c:pt>
                <c:pt idx="47">
                  <c:v>15</c:v>
                </c:pt>
                <c:pt idx="48">
                  <c:v>14</c:v>
                </c:pt>
                <c:pt idx="49">
                  <c:v>15</c:v>
                </c:pt>
                <c:pt idx="50">
                  <c:v>17</c:v>
                </c:pt>
                <c:pt idx="51">
                  <c:v>15</c:v>
                </c:pt>
                <c:pt idx="52">
                  <c:v>14</c:v>
                </c:pt>
                <c:pt idx="53">
                  <c:v>14</c:v>
                </c:pt>
                <c:pt idx="54">
                  <c:v>15</c:v>
                </c:pt>
                <c:pt idx="55">
                  <c:v>13</c:v>
                </c:pt>
                <c:pt idx="56">
                  <c:v>14</c:v>
                </c:pt>
                <c:pt idx="57">
                  <c:v>11</c:v>
                </c:pt>
                <c:pt idx="58">
                  <c:v>15</c:v>
                </c:pt>
                <c:pt idx="59">
                  <c:v>13</c:v>
                </c:pt>
                <c:pt idx="60">
                  <c:v>14</c:v>
                </c:pt>
                <c:pt idx="61">
                  <c:v>14</c:v>
                </c:pt>
                <c:pt idx="62">
                  <c:v>16</c:v>
                </c:pt>
                <c:pt idx="63">
                  <c:v>16</c:v>
                </c:pt>
                <c:pt idx="64">
                  <c:v>13</c:v>
                </c:pt>
                <c:pt idx="65">
                  <c:v>13</c:v>
                </c:pt>
                <c:pt idx="66">
                  <c:v>18.5</c:v>
                </c:pt>
                <c:pt idx="67">
                  <c:v>16</c:v>
                </c:pt>
                <c:pt idx="68">
                  <c:v>14</c:v>
                </c:pt>
                <c:pt idx="69">
                  <c:v>13</c:v>
                </c:pt>
                <c:pt idx="70">
                  <c:v>15</c:v>
                </c:pt>
                <c:pt idx="71">
                  <c:v>15</c:v>
                </c:pt>
                <c:pt idx="72">
                  <c:v>13</c:v>
                </c:pt>
                <c:pt idx="73">
                  <c:v>17.5</c:v>
                </c:pt>
                <c:pt idx="74">
                  <c:v>15.5</c:v>
                </c:pt>
                <c:pt idx="75">
                  <c:v>19.2</c:v>
                </c:pt>
                <c:pt idx="76">
                  <c:v>15.5</c:v>
                </c:pt>
                <c:pt idx="77">
                  <c:v>17</c:v>
                </c:pt>
                <c:pt idx="78">
                  <c:v>13</c:v>
                </c:pt>
                <c:pt idx="79">
                  <c:v>16</c:v>
                </c:pt>
                <c:pt idx="80">
                  <c:v>14</c:v>
                </c:pt>
                <c:pt idx="81">
                  <c:v>17.5</c:v>
                </c:pt>
                <c:pt idx="82">
                  <c:v>19.399999999999999</c:v>
                </c:pt>
                <c:pt idx="83">
                  <c:v>17.5</c:v>
                </c:pt>
                <c:pt idx="84">
                  <c:v>20.2</c:v>
                </c:pt>
                <c:pt idx="85">
                  <c:v>18.100000000000001</c:v>
                </c:pt>
                <c:pt idx="86">
                  <c:v>16.5</c:v>
                </c:pt>
                <c:pt idx="87">
                  <c:v>14</c:v>
                </c:pt>
                <c:pt idx="88">
                  <c:v>18.2</c:v>
                </c:pt>
                <c:pt idx="89">
                  <c:v>16.2</c:v>
                </c:pt>
                <c:pt idx="90">
                  <c:v>32.700000000000003</c:v>
                </c:pt>
                <c:pt idx="91">
                  <c:v>18</c:v>
                </c:pt>
                <c:pt idx="92">
                  <c:v>13</c:v>
                </c:pt>
                <c:pt idx="93">
                  <c:v>13</c:v>
                </c:pt>
                <c:pt idx="94">
                  <c:v>15</c:v>
                </c:pt>
                <c:pt idx="95">
                  <c:v>17</c:v>
                </c:pt>
                <c:pt idx="96">
                  <c:v>13</c:v>
                </c:pt>
                <c:pt idx="97">
                  <c:v>17.600000000000001</c:v>
                </c:pt>
                <c:pt idx="98">
                  <c:v>17</c:v>
                </c:pt>
                <c:pt idx="99">
                  <c:v>19.2</c:v>
                </c:pt>
                <c:pt idx="100">
                  <c:v>23</c:v>
                </c:pt>
                <c:pt idx="101">
                  <c:v>20</c:v>
                </c:pt>
                <c:pt idx="102">
                  <c:v>15.5</c:v>
                </c:pt>
                <c:pt idx="103">
                  <c:v>16.5</c:v>
                </c:pt>
                <c:pt idx="104">
                  <c:v>18.100000000000001</c:v>
                </c:pt>
                <c:pt idx="105">
                  <c:v>24.2</c:v>
                </c:pt>
                <c:pt idx="106">
                  <c:v>25.4</c:v>
                </c:pt>
                <c:pt idx="107">
                  <c:v>25</c:v>
                </c:pt>
                <c:pt idx="108">
                  <c:v>21.6</c:v>
                </c:pt>
                <c:pt idx="109">
                  <c:v>21.5</c:v>
                </c:pt>
                <c:pt idx="110">
                  <c:v>28.8</c:v>
                </c:pt>
                <c:pt idx="111">
                  <c:v>26.8</c:v>
                </c:pt>
                <c:pt idx="112">
                  <c:v>26</c:v>
                </c:pt>
                <c:pt idx="113">
                  <c:v>18</c:v>
                </c:pt>
                <c:pt idx="114">
                  <c:v>19</c:v>
                </c:pt>
                <c:pt idx="115">
                  <c:v>22</c:v>
                </c:pt>
                <c:pt idx="116">
                  <c:v>18</c:v>
                </c:pt>
                <c:pt idx="117">
                  <c:v>24</c:v>
                </c:pt>
                <c:pt idx="118">
                  <c:v>16</c:v>
                </c:pt>
                <c:pt idx="119">
                  <c:v>17</c:v>
                </c:pt>
                <c:pt idx="120">
                  <c:v>15</c:v>
                </c:pt>
                <c:pt idx="121">
                  <c:v>21</c:v>
                </c:pt>
                <c:pt idx="122">
                  <c:v>20</c:v>
                </c:pt>
                <c:pt idx="123">
                  <c:v>18.5</c:v>
                </c:pt>
                <c:pt idx="124">
                  <c:v>17</c:v>
                </c:pt>
                <c:pt idx="125">
                  <c:v>17.5</c:v>
                </c:pt>
                <c:pt idx="126">
                  <c:v>21.5</c:v>
                </c:pt>
                <c:pt idx="127">
                  <c:v>21.5</c:v>
                </c:pt>
                <c:pt idx="128">
                  <c:v>19.899999999999999</c:v>
                </c:pt>
                <c:pt idx="129">
                  <c:v>18.600000000000001</c:v>
                </c:pt>
                <c:pt idx="130">
                  <c:v>20.6</c:v>
                </c:pt>
                <c:pt idx="131">
                  <c:v>23.5</c:v>
                </c:pt>
                <c:pt idx="132">
                  <c:v>22.4</c:v>
                </c:pt>
                <c:pt idx="133">
                  <c:v>25</c:v>
                </c:pt>
                <c:pt idx="134">
                  <c:v>19</c:v>
                </c:pt>
                <c:pt idx="135">
                  <c:v>21</c:v>
                </c:pt>
                <c:pt idx="136">
                  <c:v>16</c:v>
                </c:pt>
                <c:pt idx="137">
                  <c:v>18</c:v>
                </c:pt>
                <c:pt idx="138">
                  <c:v>18</c:v>
                </c:pt>
                <c:pt idx="139">
                  <c:v>18</c:v>
                </c:pt>
                <c:pt idx="140">
                  <c:v>16</c:v>
                </c:pt>
                <c:pt idx="141">
                  <c:v>22</c:v>
                </c:pt>
                <c:pt idx="142">
                  <c:v>20.5</c:v>
                </c:pt>
                <c:pt idx="143">
                  <c:v>19.2</c:v>
                </c:pt>
                <c:pt idx="144">
                  <c:v>20.6</c:v>
                </c:pt>
                <c:pt idx="145">
                  <c:v>23.2</c:v>
                </c:pt>
                <c:pt idx="146">
                  <c:v>27.9</c:v>
                </c:pt>
                <c:pt idx="147">
                  <c:v>26.6</c:v>
                </c:pt>
                <c:pt idx="148">
                  <c:v>20.3</c:v>
                </c:pt>
                <c:pt idx="149">
                  <c:v>20</c:v>
                </c:pt>
                <c:pt idx="150">
                  <c:v>19</c:v>
                </c:pt>
                <c:pt idx="151">
                  <c:v>17</c:v>
                </c:pt>
                <c:pt idx="152">
                  <c:v>18</c:v>
                </c:pt>
                <c:pt idx="153">
                  <c:v>19</c:v>
                </c:pt>
                <c:pt idx="154">
                  <c:v>16</c:v>
                </c:pt>
                <c:pt idx="155">
                  <c:v>18</c:v>
                </c:pt>
                <c:pt idx="156">
                  <c:v>18</c:v>
                </c:pt>
                <c:pt idx="157">
                  <c:v>19</c:v>
                </c:pt>
                <c:pt idx="158">
                  <c:v>15</c:v>
                </c:pt>
                <c:pt idx="159">
                  <c:v>16</c:v>
                </c:pt>
                <c:pt idx="160">
                  <c:v>20</c:v>
                </c:pt>
                <c:pt idx="161">
                  <c:v>22</c:v>
                </c:pt>
                <c:pt idx="162">
                  <c:v>20</c:v>
                </c:pt>
                <c:pt idx="163">
                  <c:v>19</c:v>
                </c:pt>
                <c:pt idx="164">
                  <c:v>20.5</c:v>
                </c:pt>
                <c:pt idx="165">
                  <c:v>23.7</c:v>
                </c:pt>
                <c:pt idx="166">
                  <c:v>32.9</c:v>
                </c:pt>
                <c:pt idx="167">
                  <c:v>22</c:v>
                </c:pt>
                <c:pt idx="168">
                  <c:v>18.5</c:v>
                </c:pt>
                <c:pt idx="169">
                  <c:v>18</c:v>
                </c:pt>
                <c:pt idx="170">
                  <c:v>19</c:v>
                </c:pt>
                <c:pt idx="171">
                  <c:v>23</c:v>
                </c:pt>
                <c:pt idx="172">
                  <c:v>24</c:v>
                </c:pt>
                <c:pt idx="173">
                  <c:v>24</c:v>
                </c:pt>
                <c:pt idx="174">
                  <c:v>18</c:v>
                </c:pt>
                <c:pt idx="175">
                  <c:v>22</c:v>
                </c:pt>
                <c:pt idx="176">
                  <c:v>27.2</c:v>
                </c:pt>
                <c:pt idx="177">
                  <c:v>23.9</c:v>
                </c:pt>
                <c:pt idx="178">
                  <c:v>24</c:v>
                </c:pt>
                <c:pt idx="179">
                  <c:v>25.5</c:v>
                </c:pt>
                <c:pt idx="180">
                  <c:v>32</c:v>
                </c:pt>
                <c:pt idx="181">
                  <c:v>24</c:v>
                </c:pt>
                <c:pt idx="182">
                  <c:v>22</c:v>
                </c:pt>
                <c:pt idx="183">
                  <c:v>25</c:v>
                </c:pt>
                <c:pt idx="184">
                  <c:v>25</c:v>
                </c:pt>
                <c:pt idx="185">
                  <c:v>24</c:v>
                </c:pt>
                <c:pt idx="186">
                  <c:v>23</c:v>
                </c:pt>
                <c:pt idx="187">
                  <c:v>20</c:v>
                </c:pt>
                <c:pt idx="188">
                  <c:v>19</c:v>
                </c:pt>
                <c:pt idx="189">
                  <c:v>18</c:v>
                </c:pt>
                <c:pt idx="190">
                  <c:v>23</c:v>
                </c:pt>
                <c:pt idx="191">
                  <c:v>17.5</c:v>
                </c:pt>
                <c:pt idx="192">
                  <c:v>20.5</c:v>
                </c:pt>
                <c:pt idx="193">
                  <c:v>27.5</c:v>
                </c:pt>
                <c:pt idx="194">
                  <c:v>21.1</c:v>
                </c:pt>
                <c:pt idx="195">
                  <c:v>22</c:v>
                </c:pt>
                <c:pt idx="196">
                  <c:v>26</c:v>
                </c:pt>
                <c:pt idx="197">
                  <c:v>28</c:v>
                </c:pt>
                <c:pt idx="198">
                  <c:v>25</c:v>
                </c:pt>
                <c:pt idx="199">
                  <c:v>37</c:v>
                </c:pt>
                <c:pt idx="200">
                  <c:v>25.8</c:v>
                </c:pt>
                <c:pt idx="201">
                  <c:v>24</c:v>
                </c:pt>
                <c:pt idx="202">
                  <c:v>26</c:v>
                </c:pt>
                <c:pt idx="203">
                  <c:v>20</c:v>
                </c:pt>
                <c:pt idx="204">
                  <c:v>24</c:v>
                </c:pt>
                <c:pt idx="205">
                  <c:v>21</c:v>
                </c:pt>
                <c:pt idx="206">
                  <c:v>28</c:v>
                </c:pt>
                <c:pt idx="207">
                  <c:v>28</c:v>
                </c:pt>
                <c:pt idx="208">
                  <c:v>20</c:v>
                </c:pt>
                <c:pt idx="209">
                  <c:v>18</c:v>
                </c:pt>
                <c:pt idx="210">
                  <c:v>26</c:v>
                </c:pt>
                <c:pt idx="211">
                  <c:v>19</c:v>
                </c:pt>
                <c:pt idx="212">
                  <c:v>22.5</c:v>
                </c:pt>
                <c:pt idx="213">
                  <c:v>19.399999999999999</c:v>
                </c:pt>
                <c:pt idx="214">
                  <c:v>20.2</c:v>
                </c:pt>
                <c:pt idx="215">
                  <c:v>23.9</c:v>
                </c:pt>
                <c:pt idx="216">
                  <c:v>28.4</c:v>
                </c:pt>
                <c:pt idx="217">
                  <c:v>33.5</c:v>
                </c:pt>
                <c:pt idx="218">
                  <c:v>28</c:v>
                </c:pt>
                <c:pt idx="219">
                  <c:v>24.3</c:v>
                </c:pt>
                <c:pt idx="220">
                  <c:v>19.100000000000001</c:v>
                </c:pt>
                <c:pt idx="221">
                  <c:v>29.8</c:v>
                </c:pt>
                <c:pt idx="222">
                  <c:v>27</c:v>
                </c:pt>
                <c:pt idx="223">
                  <c:v>27</c:v>
                </c:pt>
                <c:pt idx="224">
                  <c:v>25.5</c:v>
                </c:pt>
                <c:pt idx="225">
                  <c:v>27</c:v>
                </c:pt>
                <c:pt idx="226">
                  <c:v>27</c:v>
                </c:pt>
                <c:pt idx="227">
                  <c:v>19</c:v>
                </c:pt>
                <c:pt idx="228">
                  <c:v>18</c:v>
                </c:pt>
                <c:pt idx="229">
                  <c:v>27</c:v>
                </c:pt>
                <c:pt idx="230">
                  <c:v>18</c:v>
                </c:pt>
                <c:pt idx="231">
                  <c:v>20</c:v>
                </c:pt>
                <c:pt idx="232">
                  <c:v>23</c:v>
                </c:pt>
                <c:pt idx="233">
                  <c:v>19</c:v>
                </c:pt>
                <c:pt idx="234">
                  <c:v>24.5</c:v>
                </c:pt>
                <c:pt idx="235">
                  <c:v>25.1</c:v>
                </c:pt>
                <c:pt idx="236">
                  <c:v>22.3</c:v>
                </c:pt>
                <c:pt idx="237">
                  <c:v>26.4</c:v>
                </c:pt>
                <c:pt idx="238">
                  <c:v>35</c:v>
                </c:pt>
                <c:pt idx="239">
                  <c:v>20.2</c:v>
                </c:pt>
                <c:pt idx="240">
                  <c:v>28</c:v>
                </c:pt>
                <c:pt idx="241">
                  <c:v>27</c:v>
                </c:pt>
                <c:pt idx="242">
                  <c:v>34</c:v>
                </c:pt>
                <c:pt idx="243">
                  <c:v>36</c:v>
                </c:pt>
                <c:pt idx="244">
                  <c:v>25</c:v>
                </c:pt>
                <c:pt idx="245">
                  <c:v>21</c:v>
                </c:pt>
                <c:pt idx="246">
                  <c:v>23</c:v>
                </c:pt>
                <c:pt idx="247">
                  <c:v>21</c:v>
                </c:pt>
                <c:pt idx="248">
                  <c:v>22</c:v>
                </c:pt>
                <c:pt idx="249">
                  <c:v>28</c:v>
                </c:pt>
                <c:pt idx="250">
                  <c:v>27</c:v>
                </c:pt>
                <c:pt idx="251">
                  <c:v>21</c:v>
                </c:pt>
                <c:pt idx="252">
                  <c:v>19</c:v>
                </c:pt>
                <c:pt idx="253">
                  <c:v>20.2</c:v>
                </c:pt>
                <c:pt idx="254">
                  <c:v>20.8</c:v>
                </c:pt>
                <c:pt idx="255">
                  <c:v>23.8</c:v>
                </c:pt>
                <c:pt idx="256">
                  <c:v>19.8</c:v>
                </c:pt>
                <c:pt idx="257">
                  <c:v>17.600000000000001</c:v>
                </c:pt>
                <c:pt idx="258">
                  <c:v>31</c:v>
                </c:pt>
                <c:pt idx="259">
                  <c:v>38</c:v>
                </c:pt>
                <c:pt idx="260">
                  <c:v>27.2</c:v>
                </c:pt>
                <c:pt idx="261">
                  <c:v>26.6</c:v>
                </c:pt>
                <c:pt idx="262">
                  <c:v>30</c:v>
                </c:pt>
                <c:pt idx="263">
                  <c:v>29</c:v>
                </c:pt>
                <c:pt idx="264">
                  <c:v>36</c:v>
                </c:pt>
                <c:pt idx="265">
                  <c:v>32</c:v>
                </c:pt>
                <c:pt idx="266">
                  <c:v>29</c:v>
                </c:pt>
                <c:pt idx="267">
                  <c:v>23</c:v>
                </c:pt>
                <c:pt idx="268">
                  <c:v>27</c:v>
                </c:pt>
                <c:pt idx="269">
                  <c:v>33.5</c:v>
                </c:pt>
                <c:pt idx="270">
                  <c:v>31</c:v>
                </c:pt>
                <c:pt idx="271">
                  <c:v>25</c:v>
                </c:pt>
                <c:pt idx="272">
                  <c:v>24</c:v>
                </c:pt>
                <c:pt idx="273">
                  <c:v>25</c:v>
                </c:pt>
                <c:pt idx="274">
                  <c:v>28</c:v>
                </c:pt>
                <c:pt idx="275">
                  <c:v>26</c:v>
                </c:pt>
                <c:pt idx="276">
                  <c:v>30</c:v>
                </c:pt>
                <c:pt idx="277">
                  <c:v>35.700000000000003</c:v>
                </c:pt>
                <c:pt idx="278">
                  <c:v>27.4</c:v>
                </c:pt>
                <c:pt idx="279">
                  <c:v>28.1</c:v>
                </c:pt>
                <c:pt idx="280">
                  <c:v>26</c:v>
                </c:pt>
                <c:pt idx="281">
                  <c:v>28</c:v>
                </c:pt>
                <c:pt idx="282">
                  <c:v>26</c:v>
                </c:pt>
                <c:pt idx="283">
                  <c:v>23</c:v>
                </c:pt>
                <c:pt idx="284">
                  <c:v>18</c:v>
                </c:pt>
                <c:pt idx="285">
                  <c:v>29</c:v>
                </c:pt>
                <c:pt idx="286">
                  <c:v>30.5</c:v>
                </c:pt>
                <c:pt idx="287">
                  <c:v>34.299999999999997</c:v>
                </c:pt>
                <c:pt idx="288">
                  <c:v>25.4</c:v>
                </c:pt>
                <c:pt idx="289">
                  <c:v>30</c:v>
                </c:pt>
                <c:pt idx="290">
                  <c:v>22</c:v>
                </c:pt>
                <c:pt idx="291">
                  <c:v>41.5</c:v>
                </c:pt>
                <c:pt idx="292">
                  <c:v>30.7</c:v>
                </c:pt>
                <c:pt idx="293">
                  <c:v>24</c:v>
                </c:pt>
                <c:pt idx="294">
                  <c:v>25</c:v>
                </c:pt>
                <c:pt idx="295">
                  <c:v>28</c:v>
                </c:pt>
                <c:pt idx="296">
                  <c:v>24</c:v>
                </c:pt>
                <c:pt idx="297">
                  <c:v>26</c:v>
                </c:pt>
                <c:pt idx="298">
                  <c:v>29</c:v>
                </c:pt>
                <c:pt idx="299">
                  <c:v>28</c:v>
                </c:pt>
                <c:pt idx="300">
                  <c:v>26</c:v>
                </c:pt>
                <c:pt idx="301">
                  <c:v>30.9</c:v>
                </c:pt>
                <c:pt idx="302">
                  <c:v>31.3</c:v>
                </c:pt>
                <c:pt idx="303">
                  <c:v>32.200000000000003</c:v>
                </c:pt>
                <c:pt idx="304">
                  <c:v>33.700000000000003</c:v>
                </c:pt>
                <c:pt idx="305">
                  <c:v>32.4</c:v>
                </c:pt>
                <c:pt idx="306">
                  <c:v>36</c:v>
                </c:pt>
                <c:pt idx="307">
                  <c:v>33</c:v>
                </c:pt>
                <c:pt idx="308">
                  <c:v>31.6</c:v>
                </c:pt>
                <c:pt idx="309">
                  <c:v>36</c:v>
                </c:pt>
                <c:pt idx="310">
                  <c:v>22</c:v>
                </c:pt>
                <c:pt idx="311">
                  <c:v>21</c:v>
                </c:pt>
                <c:pt idx="312">
                  <c:v>15</c:v>
                </c:pt>
                <c:pt idx="313">
                  <c:v>15</c:v>
                </c:pt>
                <c:pt idx="314">
                  <c:v>26.5</c:v>
                </c:pt>
                <c:pt idx="315">
                  <c:v>32.4</c:v>
                </c:pt>
                <c:pt idx="316">
                  <c:v>25</c:v>
                </c:pt>
                <c:pt idx="317">
                  <c:v>29.5</c:v>
                </c:pt>
                <c:pt idx="318">
                  <c:v>31.5</c:v>
                </c:pt>
                <c:pt idx="319">
                  <c:v>31.9</c:v>
                </c:pt>
                <c:pt idx="320">
                  <c:v>27.2</c:v>
                </c:pt>
                <c:pt idx="321">
                  <c:v>30</c:v>
                </c:pt>
                <c:pt idx="322">
                  <c:v>26</c:v>
                </c:pt>
                <c:pt idx="323">
                  <c:v>29</c:v>
                </c:pt>
                <c:pt idx="324">
                  <c:v>29</c:v>
                </c:pt>
                <c:pt idx="325">
                  <c:v>32</c:v>
                </c:pt>
                <c:pt idx="326">
                  <c:v>33.5</c:v>
                </c:pt>
                <c:pt idx="327">
                  <c:v>39.4</c:v>
                </c:pt>
                <c:pt idx="328">
                  <c:v>34.200000000000003</c:v>
                </c:pt>
                <c:pt idx="329">
                  <c:v>34.5</c:v>
                </c:pt>
                <c:pt idx="330">
                  <c:v>32.1</c:v>
                </c:pt>
                <c:pt idx="331">
                  <c:v>36</c:v>
                </c:pt>
                <c:pt idx="332">
                  <c:v>34</c:v>
                </c:pt>
                <c:pt idx="333">
                  <c:v>35</c:v>
                </c:pt>
                <c:pt idx="334">
                  <c:v>26</c:v>
                </c:pt>
                <c:pt idx="335">
                  <c:v>37.299999999999997</c:v>
                </c:pt>
                <c:pt idx="336">
                  <c:v>31.5</c:v>
                </c:pt>
                <c:pt idx="337">
                  <c:v>30</c:v>
                </c:pt>
                <c:pt idx="338">
                  <c:v>29.5</c:v>
                </c:pt>
                <c:pt idx="339">
                  <c:v>34.1</c:v>
                </c:pt>
                <c:pt idx="340">
                  <c:v>37</c:v>
                </c:pt>
                <c:pt idx="341">
                  <c:v>31</c:v>
                </c:pt>
                <c:pt idx="342">
                  <c:v>31</c:v>
                </c:pt>
                <c:pt idx="343">
                  <c:v>26</c:v>
                </c:pt>
                <c:pt idx="344">
                  <c:v>31</c:v>
                </c:pt>
                <c:pt idx="345">
                  <c:v>30</c:v>
                </c:pt>
                <c:pt idx="346">
                  <c:v>36.4</c:v>
                </c:pt>
                <c:pt idx="347">
                  <c:v>30</c:v>
                </c:pt>
                <c:pt idx="348">
                  <c:v>44.6</c:v>
                </c:pt>
                <c:pt idx="349">
                  <c:v>33.799999999999997</c:v>
                </c:pt>
                <c:pt idx="350">
                  <c:v>32.299999999999997</c:v>
                </c:pt>
                <c:pt idx="351">
                  <c:v>38</c:v>
                </c:pt>
                <c:pt idx="352">
                  <c:v>32</c:v>
                </c:pt>
                <c:pt idx="353">
                  <c:v>38</c:v>
                </c:pt>
                <c:pt idx="354">
                  <c:v>36.1</c:v>
                </c:pt>
                <c:pt idx="355">
                  <c:v>31</c:v>
                </c:pt>
                <c:pt idx="356">
                  <c:v>32</c:v>
                </c:pt>
                <c:pt idx="357">
                  <c:v>34.1</c:v>
                </c:pt>
                <c:pt idx="358">
                  <c:v>31.8</c:v>
                </c:pt>
                <c:pt idx="359">
                  <c:v>37.200000000000003</c:v>
                </c:pt>
                <c:pt idx="360">
                  <c:v>46.6</c:v>
                </c:pt>
                <c:pt idx="361">
                  <c:v>40.799999999999997</c:v>
                </c:pt>
                <c:pt idx="362">
                  <c:v>37</c:v>
                </c:pt>
                <c:pt idx="363">
                  <c:v>34.4</c:v>
                </c:pt>
                <c:pt idx="364">
                  <c:v>29.9</c:v>
                </c:pt>
                <c:pt idx="365">
                  <c:v>39</c:v>
                </c:pt>
                <c:pt idx="366">
                  <c:v>30.5</c:v>
                </c:pt>
                <c:pt idx="367">
                  <c:v>34.700000000000003</c:v>
                </c:pt>
                <c:pt idx="368">
                  <c:v>38</c:v>
                </c:pt>
                <c:pt idx="369">
                  <c:v>29.8</c:v>
                </c:pt>
                <c:pt idx="370">
                  <c:v>37.700000000000003</c:v>
                </c:pt>
                <c:pt idx="371">
                  <c:v>32</c:v>
                </c:pt>
                <c:pt idx="372">
                  <c:v>27</c:v>
                </c:pt>
                <c:pt idx="373">
                  <c:v>24.5</c:v>
                </c:pt>
                <c:pt idx="374">
                  <c:v>36.1</c:v>
                </c:pt>
                <c:pt idx="375">
                  <c:v>38.1</c:v>
                </c:pt>
                <c:pt idx="376">
                  <c:v>35.1</c:v>
                </c:pt>
                <c:pt idx="377">
                  <c:v>36</c:v>
                </c:pt>
                <c:pt idx="378">
                  <c:v>39.1</c:v>
                </c:pt>
                <c:pt idx="379">
                  <c:v>23</c:v>
                </c:pt>
                <c:pt idx="380">
                  <c:v>33</c:v>
                </c:pt>
                <c:pt idx="381">
                  <c:v>33</c:v>
                </c:pt>
                <c:pt idx="382">
                  <c:v>31</c:v>
                </c:pt>
                <c:pt idx="383">
                  <c:v>29</c:v>
                </c:pt>
                <c:pt idx="384">
                  <c:v>32.799999999999997</c:v>
                </c:pt>
                <c:pt idx="385">
                  <c:v>44</c:v>
                </c:pt>
                <c:pt idx="386">
                  <c:v>29</c:v>
                </c:pt>
                <c:pt idx="387">
                  <c:v>43.1</c:v>
                </c:pt>
                <c:pt idx="388">
                  <c:v>44.3</c:v>
                </c:pt>
                <c:pt idx="389">
                  <c:v>43.4</c:v>
                </c:pt>
                <c:pt idx="390">
                  <c:v>26</c:v>
                </c:pt>
                <c:pt idx="391">
                  <c:v>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B5-E244-A739-523FCBC083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2463368"/>
        <c:axId val="602461728"/>
      </c:scatterChart>
      <c:valAx>
        <c:axId val="602463368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SG"/>
          </a:p>
        </c:txPr>
        <c:crossAx val="602461728"/>
        <c:crosses val="autoZero"/>
        <c:crossBetween val="midCat"/>
        <c:majorUnit val="40"/>
      </c:valAx>
      <c:valAx>
        <c:axId val="602461728"/>
        <c:scaling>
          <c:orientation val="minMax"/>
          <c:min val="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SG"/>
          </a:p>
        </c:txPr>
        <c:crossAx val="602463368"/>
        <c:crosses val="autoZero"/>
        <c:crossBetween val="midCat"/>
        <c:majorUnit val="1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SG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39723623235873"/>
          <c:y val="5.9094516647120211E-2"/>
          <c:w val="0.84308232362230984"/>
          <c:h val="0.81275555615950645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004BE2"/>
              </a:solidFill>
              <a:ln w="9525">
                <a:solidFill>
                  <a:srgbClr val="004BE2"/>
                </a:solidFill>
              </a:ln>
              <a:effectLst/>
            </c:spPr>
          </c:marker>
          <c:xVal>
            <c:numRef>
              <c:f>Sheet1!$A$1:$A$392</c:f>
              <c:numCache>
                <c:formatCode>General</c:formatCode>
                <c:ptCount val="392"/>
                <c:pt idx="0">
                  <c:v>230</c:v>
                </c:pt>
                <c:pt idx="1">
                  <c:v>225</c:v>
                </c:pt>
                <c:pt idx="2">
                  <c:v>225</c:v>
                </c:pt>
                <c:pt idx="3">
                  <c:v>225</c:v>
                </c:pt>
                <c:pt idx="4">
                  <c:v>220</c:v>
                </c:pt>
                <c:pt idx="5">
                  <c:v>215</c:v>
                </c:pt>
                <c:pt idx="6">
                  <c:v>215</c:v>
                </c:pt>
                <c:pt idx="7">
                  <c:v>215</c:v>
                </c:pt>
                <c:pt idx="8">
                  <c:v>210</c:v>
                </c:pt>
                <c:pt idx="9">
                  <c:v>208</c:v>
                </c:pt>
                <c:pt idx="10">
                  <c:v>200</c:v>
                </c:pt>
                <c:pt idx="11">
                  <c:v>198</c:v>
                </c:pt>
                <c:pt idx="12">
                  <c:v>198</c:v>
                </c:pt>
                <c:pt idx="13">
                  <c:v>193</c:v>
                </c:pt>
                <c:pt idx="14">
                  <c:v>190</c:v>
                </c:pt>
                <c:pt idx="15">
                  <c:v>190</c:v>
                </c:pt>
                <c:pt idx="16">
                  <c:v>190</c:v>
                </c:pt>
                <c:pt idx="17">
                  <c:v>180</c:v>
                </c:pt>
                <c:pt idx="18">
                  <c:v>180</c:v>
                </c:pt>
                <c:pt idx="19">
                  <c:v>180</c:v>
                </c:pt>
                <c:pt idx="20">
                  <c:v>180</c:v>
                </c:pt>
                <c:pt idx="21">
                  <c:v>180</c:v>
                </c:pt>
                <c:pt idx="22">
                  <c:v>175</c:v>
                </c:pt>
                <c:pt idx="23">
                  <c:v>175</c:v>
                </c:pt>
                <c:pt idx="24">
                  <c:v>175</c:v>
                </c:pt>
                <c:pt idx="25">
                  <c:v>175</c:v>
                </c:pt>
                <c:pt idx="26">
                  <c:v>175</c:v>
                </c:pt>
                <c:pt idx="27">
                  <c:v>170</c:v>
                </c:pt>
                <c:pt idx="28">
                  <c:v>170</c:v>
                </c:pt>
                <c:pt idx="29">
                  <c:v>170</c:v>
                </c:pt>
                <c:pt idx="30">
                  <c:v>170</c:v>
                </c:pt>
                <c:pt idx="31">
                  <c:v>170</c:v>
                </c:pt>
                <c:pt idx="32">
                  <c:v>167</c:v>
                </c:pt>
                <c:pt idx="33">
                  <c:v>165</c:v>
                </c:pt>
                <c:pt idx="34">
                  <c:v>165</c:v>
                </c:pt>
                <c:pt idx="35">
                  <c:v>165</c:v>
                </c:pt>
                <c:pt idx="36">
                  <c:v>165</c:v>
                </c:pt>
                <c:pt idx="37">
                  <c:v>160</c:v>
                </c:pt>
                <c:pt idx="38">
                  <c:v>160</c:v>
                </c:pt>
                <c:pt idx="39">
                  <c:v>158</c:v>
                </c:pt>
                <c:pt idx="40">
                  <c:v>155</c:v>
                </c:pt>
                <c:pt idx="41">
                  <c:v>155</c:v>
                </c:pt>
                <c:pt idx="42">
                  <c:v>153</c:v>
                </c:pt>
                <c:pt idx="43">
                  <c:v>153</c:v>
                </c:pt>
                <c:pt idx="44">
                  <c:v>152</c:v>
                </c:pt>
                <c:pt idx="45">
                  <c:v>150</c:v>
                </c:pt>
                <c:pt idx="46">
                  <c:v>150</c:v>
                </c:pt>
                <c:pt idx="47">
                  <c:v>150</c:v>
                </c:pt>
                <c:pt idx="48">
                  <c:v>150</c:v>
                </c:pt>
                <c:pt idx="49">
                  <c:v>150</c:v>
                </c:pt>
                <c:pt idx="50">
                  <c:v>150</c:v>
                </c:pt>
                <c:pt idx="51">
                  <c:v>150</c:v>
                </c:pt>
                <c:pt idx="52">
                  <c:v>150</c:v>
                </c:pt>
                <c:pt idx="53">
                  <c:v>150</c:v>
                </c:pt>
                <c:pt idx="54">
                  <c:v>150</c:v>
                </c:pt>
                <c:pt idx="55">
                  <c:v>150</c:v>
                </c:pt>
                <c:pt idx="56">
                  <c:v>150</c:v>
                </c:pt>
                <c:pt idx="57">
                  <c:v>150</c:v>
                </c:pt>
                <c:pt idx="58">
                  <c:v>150</c:v>
                </c:pt>
                <c:pt idx="59">
                  <c:v>150</c:v>
                </c:pt>
                <c:pt idx="60">
                  <c:v>150</c:v>
                </c:pt>
                <c:pt idx="61">
                  <c:v>150</c:v>
                </c:pt>
                <c:pt idx="62">
                  <c:v>150</c:v>
                </c:pt>
                <c:pt idx="63">
                  <c:v>150</c:v>
                </c:pt>
                <c:pt idx="64">
                  <c:v>150</c:v>
                </c:pt>
                <c:pt idx="65">
                  <c:v>150</c:v>
                </c:pt>
                <c:pt idx="66">
                  <c:v>150</c:v>
                </c:pt>
                <c:pt idx="67">
                  <c:v>149</c:v>
                </c:pt>
                <c:pt idx="68">
                  <c:v>148</c:v>
                </c:pt>
                <c:pt idx="69">
                  <c:v>145</c:v>
                </c:pt>
                <c:pt idx="70">
                  <c:v>145</c:v>
                </c:pt>
                <c:pt idx="71">
                  <c:v>145</c:v>
                </c:pt>
                <c:pt idx="72">
                  <c:v>145</c:v>
                </c:pt>
                <c:pt idx="73">
                  <c:v>145</c:v>
                </c:pt>
                <c:pt idx="74">
                  <c:v>145</c:v>
                </c:pt>
                <c:pt idx="75">
                  <c:v>145</c:v>
                </c:pt>
                <c:pt idx="76">
                  <c:v>142</c:v>
                </c:pt>
                <c:pt idx="77">
                  <c:v>140</c:v>
                </c:pt>
                <c:pt idx="78">
                  <c:v>140</c:v>
                </c:pt>
                <c:pt idx="79">
                  <c:v>140</c:v>
                </c:pt>
                <c:pt idx="80">
                  <c:v>140</c:v>
                </c:pt>
                <c:pt idx="81">
                  <c:v>140</c:v>
                </c:pt>
                <c:pt idx="82">
                  <c:v>140</c:v>
                </c:pt>
                <c:pt idx="83">
                  <c:v>140</c:v>
                </c:pt>
                <c:pt idx="84">
                  <c:v>139</c:v>
                </c:pt>
                <c:pt idx="85">
                  <c:v>139</c:v>
                </c:pt>
                <c:pt idx="86">
                  <c:v>138</c:v>
                </c:pt>
                <c:pt idx="87">
                  <c:v>137</c:v>
                </c:pt>
                <c:pt idx="88">
                  <c:v>135</c:v>
                </c:pt>
                <c:pt idx="89">
                  <c:v>133</c:v>
                </c:pt>
                <c:pt idx="90">
                  <c:v>132</c:v>
                </c:pt>
                <c:pt idx="91">
                  <c:v>130</c:v>
                </c:pt>
                <c:pt idx="92">
                  <c:v>130</c:v>
                </c:pt>
                <c:pt idx="93">
                  <c:v>130</c:v>
                </c:pt>
                <c:pt idx="94">
                  <c:v>130</c:v>
                </c:pt>
                <c:pt idx="95">
                  <c:v>130</c:v>
                </c:pt>
                <c:pt idx="96">
                  <c:v>129</c:v>
                </c:pt>
                <c:pt idx="97">
                  <c:v>129</c:v>
                </c:pt>
                <c:pt idx="98">
                  <c:v>125</c:v>
                </c:pt>
                <c:pt idx="99">
                  <c:v>125</c:v>
                </c:pt>
                <c:pt idx="100">
                  <c:v>125</c:v>
                </c:pt>
                <c:pt idx="101">
                  <c:v>122</c:v>
                </c:pt>
                <c:pt idx="102">
                  <c:v>120</c:v>
                </c:pt>
                <c:pt idx="103">
                  <c:v>120</c:v>
                </c:pt>
                <c:pt idx="104">
                  <c:v>120</c:v>
                </c:pt>
                <c:pt idx="105">
                  <c:v>120</c:v>
                </c:pt>
                <c:pt idx="106">
                  <c:v>116</c:v>
                </c:pt>
                <c:pt idx="107">
                  <c:v>115</c:v>
                </c:pt>
                <c:pt idx="108">
                  <c:v>115</c:v>
                </c:pt>
                <c:pt idx="109">
                  <c:v>115</c:v>
                </c:pt>
                <c:pt idx="110">
                  <c:v>115</c:v>
                </c:pt>
                <c:pt idx="111">
                  <c:v>115</c:v>
                </c:pt>
                <c:pt idx="112">
                  <c:v>113</c:v>
                </c:pt>
                <c:pt idx="113">
                  <c:v>112</c:v>
                </c:pt>
                <c:pt idx="114">
                  <c:v>112</c:v>
                </c:pt>
                <c:pt idx="115">
                  <c:v>112</c:v>
                </c:pt>
                <c:pt idx="116">
                  <c:v>110</c:v>
                </c:pt>
                <c:pt idx="117">
                  <c:v>110</c:v>
                </c:pt>
                <c:pt idx="118">
                  <c:v>110</c:v>
                </c:pt>
                <c:pt idx="119">
                  <c:v>110</c:v>
                </c:pt>
                <c:pt idx="120">
                  <c:v>110</c:v>
                </c:pt>
                <c:pt idx="121">
                  <c:v>110</c:v>
                </c:pt>
                <c:pt idx="122">
                  <c:v>110</c:v>
                </c:pt>
                <c:pt idx="123">
                  <c:v>110</c:v>
                </c:pt>
                <c:pt idx="124">
                  <c:v>110</c:v>
                </c:pt>
                <c:pt idx="125">
                  <c:v>110</c:v>
                </c:pt>
                <c:pt idx="126">
                  <c:v>110</c:v>
                </c:pt>
                <c:pt idx="127">
                  <c:v>110</c:v>
                </c:pt>
                <c:pt idx="128">
                  <c:v>110</c:v>
                </c:pt>
                <c:pt idx="129">
                  <c:v>110</c:v>
                </c:pt>
                <c:pt idx="130">
                  <c:v>110</c:v>
                </c:pt>
                <c:pt idx="131">
                  <c:v>110</c:v>
                </c:pt>
                <c:pt idx="132">
                  <c:v>110</c:v>
                </c:pt>
                <c:pt idx="133">
                  <c:v>110</c:v>
                </c:pt>
                <c:pt idx="134">
                  <c:v>108</c:v>
                </c:pt>
                <c:pt idx="135">
                  <c:v>107</c:v>
                </c:pt>
                <c:pt idx="136">
                  <c:v>105</c:v>
                </c:pt>
                <c:pt idx="137">
                  <c:v>105</c:v>
                </c:pt>
                <c:pt idx="138">
                  <c:v>105</c:v>
                </c:pt>
                <c:pt idx="139">
                  <c:v>105</c:v>
                </c:pt>
                <c:pt idx="140">
                  <c:v>105</c:v>
                </c:pt>
                <c:pt idx="141">
                  <c:v>105</c:v>
                </c:pt>
                <c:pt idx="142">
                  <c:v>105</c:v>
                </c:pt>
                <c:pt idx="143">
                  <c:v>105</c:v>
                </c:pt>
                <c:pt idx="144">
                  <c:v>105</c:v>
                </c:pt>
                <c:pt idx="145">
                  <c:v>105</c:v>
                </c:pt>
                <c:pt idx="146">
                  <c:v>105</c:v>
                </c:pt>
                <c:pt idx="147">
                  <c:v>105</c:v>
                </c:pt>
                <c:pt idx="148">
                  <c:v>103</c:v>
                </c:pt>
                <c:pt idx="149">
                  <c:v>102</c:v>
                </c:pt>
                <c:pt idx="150">
                  <c:v>100</c:v>
                </c:pt>
                <c:pt idx="151">
                  <c:v>100</c:v>
                </c:pt>
                <c:pt idx="152">
                  <c:v>100</c:v>
                </c:pt>
                <c:pt idx="153">
                  <c:v>100</c:v>
                </c:pt>
                <c:pt idx="154">
                  <c:v>100</c:v>
                </c:pt>
                <c:pt idx="155">
                  <c:v>100</c:v>
                </c:pt>
                <c:pt idx="156">
                  <c:v>100</c:v>
                </c:pt>
                <c:pt idx="157">
                  <c:v>100</c:v>
                </c:pt>
                <c:pt idx="158">
                  <c:v>100</c:v>
                </c:pt>
                <c:pt idx="159">
                  <c:v>100</c:v>
                </c:pt>
                <c:pt idx="160">
                  <c:v>100</c:v>
                </c:pt>
                <c:pt idx="161">
                  <c:v>100</c:v>
                </c:pt>
                <c:pt idx="162">
                  <c:v>100</c:v>
                </c:pt>
                <c:pt idx="163">
                  <c:v>100</c:v>
                </c:pt>
                <c:pt idx="164">
                  <c:v>100</c:v>
                </c:pt>
                <c:pt idx="165">
                  <c:v>100</c:v>
                </c:pt>
                <c:pt idx="166">
                  <c:v>100</c:v>
                </c:pt>
                <c:pt idx="167">
                  <c:v>98</c:v>
                </c:pt>
                <c:pt idx="168">
                  <c:v>98</c:v>
                </c:pt>
                <c:pt idx="169">
                  <c:v>97</c:v>
                </c:pt>
                <c:pt idx="170">
                  <c:v>97</c:v>
                </c:pt>
                <c:pt idx="171">
                  <c:v>97</c:v>
                </c:pt>
                <c:pt idx="172">
                  <c:v>97</c:v>
                </c:pt>
                <c:pt idx="173">
                  <c:v>97</c:v>
                </c:pt>
                <c:pt idx="174">
                  <c:v>97</c:v>
                </c:pt>
                <c:pt idx="175">
                  <c:v>97</c:v>
                </c:pt>
                <c:pt idx="176">
                  <c:v>97</c:v>
                </c:pt>
                <c:pt idx="177">
                  <c:v>97</c:v>
                </c:pt>
                <c:pt idx="178">
                  <c:v>96</c:v>
                </c:pt>
                <c:pt idx="179">
                  <c:v>96</c:v>
                </c:pt>
                <c:pt idx="180">
                  <c:v>96</c:v>
                </c:pt>
                <c:pt idx="181">
                  <c:v>95</c:v>
                </c:pt>
                <c:pt idx="182">
                  <c:v>95</c:v>
                </c:pt>
                <c:pt idx="183">
                  <c:v>95</c:v>
                </c:pt>
                <c:pt idx="184">
                  <c:v>95</c:v>
                </c:pt>
                <c:pt idx="185">
                  <c:v>95</c:v>
                </c:pt>
                <c:pt idx="186">
                  <c:v>95</c:v>
                </c:pt>
                <c:pt idx="187">
                  <c:v>95</c:v>
                </c:pt>
                <c:pt idx="188">
                  <c:v>95</c:v>
                </c:pt>
                <c:pt idx="189">
                  <c:v>95</c:v>
                </c:pt>
                <c:pt idx="190">
                  <c:v>95</c:v>
                </c:pt>
                <c:pt idx="191">
                  <c:v>95</c:v>
                </c:pt>
                <c:pt idx="192">
                  <c:v>95</c:v>
                </c:pt>
                <c:pt idx="193">
                  <c:v>95</c:v>
                </c:pt>
                <c:pt idx="194">
                  <c:v>95</c:v>
                </c:pt>
                <c:pt idx="195">
                  <c:v>94</c:v>
                </c:pt>
                <c:pt idx="196">
                  <c:v>93</c:v>
                </c:pt>
                <c:pt idx="197">
                  <c:v>92</c:v>
                </c:pt>
                <c:pt idx="198">
                  <c:v>92</c:v>
                </c:pt>
                <c:pt idx="199">
                  <c:v>92</c:v>
                </c:pt>
                <c:pt idx="200">
                  <c:v>92</c:v>
                </c:pt>
                <c:pt idx="201">
                  <c:v>92</c:v>
                </c:pt>
                <c:pt idx="202">
                  <c:v>92</c:v>
                </c:pt>
                <c:pt idx="203">
                  <c:v>91</c:v>
                </c:pt>
                <c:pt idx="204">
                  <c:v>90</c:v>
                </c:pt>
                <c:pt idx="205">
                  <c:v>90</c:v>
                </c:pt>
                <c:pt idx="206">
                  <c:v>90</c:v>
                </c:pt>
                <c:pt idx="207">
                  <c:v>90</c:v>
                </c:pt>
                <c:pt idx="208">
                  <c:v>90</c:v>
                </c:pt>
                <c:pt idx="209">
                  <c:v>90</c:v>
                </c:pt>
                <c:pt idx="210">
                  <c:v>90</c:v>
                </c:pt>
                <c:pt idx="211">
                  <c:v>90</c:v>
                </c:pt>
                <c:pt idx="212">
                  <c:v>90</c:v>
                </c:pt>
                <c:pt idx="213">
                  <c:v>90</c:v>
                </c:pt>
                <c:pt idx="214">
                  <c:v>90</c:v>
                </c:pt>
                <c:pt idx="215">
                  <c:v>90</c:v>
                </c:pt>
                <c:pt idx="216">
                  <c:v>90</c:v>
                </c:pt>
                <c:pt idx="217">
                  <c:v>90</c:v>
                </c:pt>
                <c:pt idx="218">
                  <c:v>90</c:v>
                </c:pt>
                <c:pt idx="219">
                  <c:v>90</c:v>
                </c:pt>
                <c:pt idx="220">
                  <c:v>90</c:v>
                </c:pt>
                <c:pt idx="221">
                  <c:v>90</c:v>
                </c:pt>
                <c:pt idx="222">
                  <c:v>90</c:v>
                </c:pt>
                <c:pt idx="223">
                  <c:v>90</c:v>
                </c:pt>
                <c:pt idx="224">
                  <c:v>89</c:v>
                </c:pt>
                <c:pt idx="225">
                  <c:v>88</c:v>
                </c:pt>
                <c:pt idx="226">
                  <c:v>88</c:v>
                </c:pt>
                <c:pt idx="227">
                  <c:v>88</c:v>
                </c:pt>
                <c:pt idx="228">
                  <c:v>88</c:v>
                </c:pt>
                <c:pt idx="229">
                  <c:v>88</c:v>
                </c:pt>
                <c:pt idx="230">
                  <c:v>88</c:v>
                </c:pt>
                <c:pt idx="231">
                  <c:v>88</c:v>
                </c:pt>
                <c:pt idx="232">
                  <c:v>88</c:v>
                </c:pt>
                <c:pt idx="233">
                  <c:v>88</c:v>
                </c:pt>
                <c:pt idx="234">
                  <c:v>88</c:v>
                </c:pt>
                <c:pt idx="235">
                  <c:v>88</c:v>
                </c:pt>
                <c:pt idx="236">
                  <c:v>88</c:v>
                </c:pt>
                <c:pt idx="237">
                  <c:v>88</c:v>
                </c:pt>
                <c:pt idx="238">
                  <c:v>88</c:v>
                </c:pt>
                <c:pt idx="239">
                  <c:v>88</c:v>
                </c:pt>
                <c:pt idx="240">
                  <c:v>88</c:v>
                </c:pt>
                <c:pt idx="241">
                  <c:v>88</c:v>
                </c:pt>
                <c:pt idx="242">
                  <c:v>88</c:v>
                </c:pt>
                <c:pt idx="243">
                  <c:v>88</c:v>
                </c:pt>
                <c:pt idx="244">
                  <c:v>87</c:v>
                </c:pt>
                <c:pt idx="245">
                  <c:v>87</c:v>
                </c:pt>
                <c:pt idx="246">
                  <c:v>86</c:v>
                </c:pt>
                <c:pt idx="247">
                  <c:v>86</c:v>
                </c:pt>
                <c:pt idx="248">
                  <c:v>86</c:v>
                </c:pt>
                <c:pt idx="249">
                  <c:v>86</c:v>
                </c:pt>
                <c:pt idx="250">
                  <c:v>86</c:v>
                </c:pt>
                <c:pt idx="251">
                  <c:v>85</c:v>
                </c:pt>
                <c:pt idx="252">
                  <c:v>85</c:v>
                </c:pt>
                <c:pt idx="253">
                  <c:v>85</c:v>
                </c:pt>
                <c:pt idx="254">
                  <c:v>85</c:v>
                </c:pt>
                <c:pt idx="255">
                  <c:v>85</c:v>
                </c:pt>
                <c:pt idx="256">
                  <c:v>85</c:v>
                </c:pt>
                <c:pt idx="257">
                  <c:v>85</c:v>
                </c:pt>
                <c:pt idx="258">
                  <c:v>85</c:v>
                </c:pt>
                <c:pt idx="259">
                  <c:v>85</c:v>
                </c:pt>
                <c:pt idx="260">
                  <c:v>84</c:v>
                </c:pt>
                <c:pt idx="261">
                  <c:v>84</c:v>
                </c:pt>
                <c:pt idx="262">
                  <c:v>84</c:v>
                </c:pt>
                <c:pt idx="263">
                  <c:v>84</c:v>
                </c:pt>
                <c:pt idx="264">
                  <c:v>84</c:v>
                </c:pt>
                <c:pt idx="265">
                  <c:v>84</c:v>
                </c:pt>
                <c:pt idx="266">
                  <c:v>83</c:v>
                </c:pt>
                <c:pt idx="267">
                  <c:v>83</c:v>
                </c:pt>
                <c:pt idx="268">
                  <c:v>83</c:v>
                </c:pt>
                <c:pt idx="269">
                  <c:v>83</c:v>
                </c:pt>
                <c:pt idx="270">
                  <c:v>82</c:v>
                </c:pt>
                <c:pt idx="271">
                  <c:v>81</c:v>
                </c:pt>
                <c:pt idx="272">
                  <c:v>81</c:v>
                </c:pt>
                <c:pt idx="273">
                  <c:v>80</c:v>
                </c:pt>
                <c:pt idx="274">
                  <c:v>80</c:v>
                </c:pt>
                <c:pt idx="275">
                  <c:v>80</c:v>
                </c:pt>
                <c:pt idx="276">
                  <c:v>80</c:v>
                </c:pt>
                <c:pt idx="277">
                  <c:v>80</c:v>
                </c:pt>
                <c:pt idx="278">
                  <c:v>80</c:v>
                </c:pt>
                <c:pt idx="279">
                  <c:v>80</c:v>
                </c:pt>
                <c:pt idx="280">
                  <c:v>79</c:v>
                </c:pt>
                <c:pt idx="281">
                  <c:v>79</c:v>
                </c:pt>
                <c:pt idx="282">
                  <c:v>78</c:v>
                </c:pt>
                <c:pt idx="283">
                  <c:v>78</c:v>
                </c:pt>
                <c:pt idx="284">
                  <c:v>78</c:v>
                </c:pt>
                <c:pt idx="285">
                  <c:v>78</c:v>
                </c:pt>
                <c:pt idx="286">
                  <c:v>78</c:v>
                </c:pt>
                <c:pt idx="287">
                  <c:v>78</c:v>
                </c:pt>
                <c:pt idx="288">
                  <c:v>77</c:v>
                </c:pt>
                <c:pt idx="289">
                  <c:v>76</c:v>
                </c:pt>
                <c:pt idx="290">
                  <c:v>76</c:v>
                </c:pt>
                <c:pt idx="291">
                  <c:v>76</c:v>
                </c:pt>
                <c:pt idx="292">
                  <c:v>76</c:v>
                </c:pt>
                <c:pt idx="293">
                  <c:v>75</c:v>
                </c:pt>
                <c:pt idx="294">
                  <c:v>75</c:v>
                </c:pt>
                <c:pt idx="295">
                  <c:v>75</c:v>
                </c:pt>
                <c:pt idx="296">
                  <c:v>75</c:v>
                </c:pt>
                <c:pt idx="297">
                  <c:v>75</c:v>
                </c:pt>
                <c:pt idx="298">
                  <c:v>75</c:v>
                </c:pt>
                <c:pt idx="299">
                  <c:v>75</c:v>
                </c:pt>
                <c:pt idx="300">
                  <c:v>75</c:v>
                </c:pt>
                <c:pt idx="301">
                  <c:v>75</c:v>
                </c:pt>
                <c:pt idx="302">
                  <c:v>75</c:v>
                </c:pt>
                <c:pt idx="303">
                  <c:v>75</c:v>
                </c:pt>
                <c:pt idx="304">
                  <c:v>75</c:v>
                </c:pt>
                <c:pt idx="305">
                  <c:v>75</c:v>
                </c:pt>
                <c:pt idx="306">
                  <c:v>75</c:v>
                </c:pt>
                <c:pt idx="307">
                  <c:v>74</c:v>
                </c:pt>
                <c:pt idx="308">
                  <c:v>74</c:v>
                </c:pt>
                <c:pt idx="309">
                  <c:v>74</c:v>
                </c:pt>
                <c:pt idx="310">
                  <c:v>72</c:v>
                </c:pt>
                <c:pt idx="311">
                  <c:v>72</c:v>
                </c:pt>
                <c:pt idx="312">
                  <c:v>72</c:v>
                </c:pt>
                <c:pt idx="313">
                  <c:v>72</c:v>
                </c:pt>
                <c:pt idx="314">
                  <c:v>72</c:v>
                </c:pt>
                <c:pt idx="315">
                  <c:v>72</c:v>
                </c:pt>
                <c:pt idx="316">
                  <c:v>71</c:v>
                </c:pt>
                <c:pt idx="317">
                  <c:v>71</c:v>
                </c:pt>
                <c:pt idx="318">
                  <c:v>71</c:v>
                </c:pt>
                <c:pt idx="319">
                  <c:v>71</c:v>
                </c:pt>
                <c:pt idx="320">
                  <c:v>71</c:v>
                </c:pt>
                <c:pt idx="321">
                  <c:v>70</c:v>
                </c:pt>
                <c:pt idx="322">
                  <c:v>70</c:v>
                </c:pt>
                <c:pt idx="323">
                  <c:v>70</c:v>
                </c:pt>
                <c:pt idx="324">
                  <c:v>70</c:v>
                </c:pt>
                <c:pt idx="325">
                  <c:v>70</c:v>
                </c:pt>
                <c:pt idx="326">
                  <c:v>70</c:v>
                </c:pt>
                <c:pt idx="327">
                  <c:v>70</c:v>
                </c:pt>
                <c:pt idx="328">
                  <c:v>70</c:v>
                </c:pt>
                <c:pt idx="329">
                  <c:v>70</c:v>
                </c:pt>
                <c:pt idx="330">
                  <c:v>70</c:v>
                </c:pt>
                <c:pt idx="331">
                  <c:v>70</c:v>
                </c:pt>
                <c:pt idx="332">
                  <c:v>70</c:v>
                </c:pt>
                <c:pt idx="333">
                  <c:v>69</c:v>
                </c:pt>
                <c:pt idx="334">
                  <c:v>69</c:v>
                </c:pt>
                <c:pt idx="335">
                  <c:v>69</c:v>
                </c:pt>
                <c:pt idx="336">
                  <c:v>68</c:v>
                </c:pt>
                <c:pt idx="337">
                  <c:v>68</c:v>
                </c:pt>
                <c:pt idx="338">
                  <c:v>68</c:v>
                </c:pt>
                <c:pt idx="339">
                  <c:v>68</c:v>
                </c:pt>
                <c:pt idx="340">
                  <c:v>68</c:v>
                </c:pt>
                <c:pt idx="341">
                  <c:v>68</c:v>
                </c:pt>
                <c:pt idx="342">
                  <c:v>67</c:v>
                </c:pt>
                <c:pt idx="343">
                  <c:v>67</c:v>
                </c:pt>
                <c:pt idx="344">
                  <c:v>67</c:v>
                </c:pt>
                <c:pt idx="345">
                  <c:v>67</c:v>
                </c:pt>
                <c:pt idx="346">
                  <c:v>67</c:v>
                </c:pt>
                <c:pt idx="347">
                  <c:v>67</c:v>
                </c:pt>
                <c:pt idx="348">
                  <c:v>67</c:v>
                </c:pt>
                <c:pt idx="349">
                  <c:v>67</c:v>
                </c:pt>
                <c:pt idx="350">
                  <c:v>67</c:v>
                </c:pt>
                <c:pt idx="351">
                  <c:v>67</c:v>
                </c:pt>
                <c:pt idx="352">
                  <c:v>67</c:v>
                </c:pt>
                <c:pt idx="353">
                  <c:v>67</c:v>
                </c:pt>
                <c:pt idx="354">
                  <c:v>66</c:v>
                </c:pt>
                <c:pt idx="355">
                  <c:v>65</c:v>
                </c:pt>
                <c:pt idx="356">
                  <c:v>65</c:v>
                </c:pt>
                <c:pt idx="357">
                  <c:v>65</c:v>
                </c:pt>
                <c:pt idx="358">
                  <c:v>65</c:v>
                </c:pt>
                <c:pt idx="359">
                  <c:v>65</c:v>
                </c:pt>
                <c:pt idx="360">
                  <c:v>65</c:v>
                </c:pt>
                <c:pt idx="361">
                  <c:v>65</c:v>
                </c:pt>
                <c:pt idx="362">
                  <c:v>65</c:v>
                </c:pt>
                <c:pt idx="363">
                  <c:v>65</c:v>
                </c:pt>
                <c:pt idx="364">
                  <c:v>65</c:v>
                </c:pt>
                <c:pt idx="365">
                  <c:v>64</c:v>
                </c:pt>
                <c:pt idx="366">
                  <c:v>63</c:v>
                </c:pt>
                <c:pt idx="367">
                  <c:v>63</c:v>
                </c:pt>
                <c:pt idx="368">
                  <c:v>63</c:v>
                </c:pt>
                <c:pt idx="369">
                  <c:v>62</c:v>
                </c:pt>
                <c:pt idx="370">
                  <c:v>62</c:v>
                </c:pt>
                <c:pt idx="371">
                  <c:v>61</c:v>
                </c:pt>
                <c:pt idx="372">
                  <c:v>60</c:v>
                </c:pt>
                <c:pt idx="373">
                  <c:v>60</c:v>
                </c:pt>
                <c:pt idx="374">
                  <c:v>60</c:v>
                </c:pt>
                <c:pt idx="375">
                  <c:v>60</c:v>
                </c:pt>
                <c:pt idx="376">
                  <c:v>60</c:v>
                </c:pt>
                <c:pt idx="377">
                  <c:v>58</c:v>
                </c:pt>
                <c:pt idx="378">
                  <c:v>58</c:v>
                </c:pt>
                <c:pt idx="379">
                  <c:v>54</c:v>
                </c:pt>
                <c:pt idx="380">
                  <c:v>53</c:v>
                </c:pt>
                <c:pt idx="381">
                  <c:v>53</c:v>
                </c:pt>
                <c:pt idx="382">
                  <c:v>52</c:v>
                </c:pt>
                <c:pt idx="383">
                  <c:v>52</c:v>
                </c:pt>
                <c:pt idx="384">
                  <c:v>52</c:v>
                </c:pt>
                <c:pt idx="385">
                  <c:v>52</c:v>
                </c:pt>
                <c:pt idx="386">
                  <c:v>49</c:v>
                </c:pt>
                <c:pt idx="387">
                  <c:v>48</c:v>
                </c:pt>
                <c:pt idx="388">
                  <c:v>48</c:v>
                </c:pt>
                <c:pt idx="389">
                  <c:v>48</c:v>
                </c:pt>
                <c:pt idx="390">
                  <c:v>46</c:v>
                </c:pt>
                <c:pt idx="391">
                  <c:v>46</c:v>
                </c:pt>
              </c:numCache>
            </c:numRef>
          </c:xVal>
          <c:yVal>
            <c:numRef>
              <c:f>Sheet1!$B$1:$B$392</c:f>
              <c:numCache>
                <c:formatCode>General</c:formatCode>
                <c:ptCount val="392"/>
                <c:pt idx="0">
                  <c:v>16</c:v>
                </c:pt>
                <c:pt idx="1">
                  <c:v>14</c:v>
                </c:pt>
                <c:pt idx="2">
                  <c:v>14</c:v>
                </c:pt>
                <c:pt idx="3">
                  <c:v>12</c:v>
                </c:pt>
                <c:pt idx="4">
                  <c:v>14</c:v>
                </c:pt>
                <c:pt idx="5">
                  <c:v>14</c:v>
                </c:pt>
                <c:pt idx="6">
                  <c:v>10</c:v>
                </c:pt>
                <c:pt idx="7">
                  <c:v>13</c:v>
                </c:pt>
                <c:pt idx="8">
                  <c:v>11</c:v>
                </c:pt>
                <c:pt idx="9">
                  <c:v>11</c:v>
                </c:pt>
                <c:pt idx="10">
                  <c:v>10</c:v>
                </c:pt>
                <c:pt idx="11">
                  <c:v>15</c:v>
                </c:pt>
                <c:pt idx="12">
                  <c:v>12</c:v>
                </c:pt>
                <c:pt idx="13">
                  <c:v>9</c:v>
                </c:pt>
                <c:pt idx="14">
                  <c:v>15</c:v>
                </c:pt>
                <c:pt idx="15">
                  <c:v>13</c:v>
                </c:pt>
                <c:pt idx="16">
                  <c:v>15.5</c:v>
                </c:pt>
                <c:pt idx="17">
                  <c:v>12</c:v>
                </c:pt>
                <c:pt idx="18">
                  <c:v>12</c:v>
                </c:pt>
                <c:pt idx="19">
                  <c:v>11</c:v>
                </c:pt>
                <c:pt idx="20">
                  <c:v>16.5</c:v>
                </c:pt>
                <c:pt idx="21">
                  <c:v>16</c:v>
                </c:pt>
                <c:pt idx="22">
                  <c:v>14</c:v>
                </c:pt>
                <c:pt idx="23">
                  <c:v>13</c:v>
                </c:pt>
                <c:pt idx="24">
                  <c:v>14</c:v>
                </c:pt>
                <c:pt idx="25">
                  <c:v>13</c:v>
                </c:pt>
                <c:pt idx="26">
                  <c:v>13</c:v>
                </c:pt>
                <c:pt idx="27">
                  <c:v>15</c:v>
                </c:pt>
                <c:pt idx="28">
                  <c:v>13</c:v>
                </c:pt>
                <c:pt idx="29">
                  <c:v>13</c:v>
                </c:pt>
                <c:pt idx="30">
                  <c:v>16</c:v>
                </c:pt>
                <c:pt idx="31">
                  <c:v>15.5</c:v>
                </c:pt>
                <c:pt idx="32">
                  <c:v>12</c:v>
                </c:pt>
                <c:pt idx="33">
                  <c:v>15</c:v>
                </c:pt>
                <c:pt idx="34">
                  <c:v>14</c:v>
                </c:pt>
                <c:pt idx="35">
                  <c:v>13</c:v>
                </c:pt>
                <c:pt idx="36">
                  <c:v>17.7</c:v>
                </c:pt>
                <c:pt idx="37">
                  <c:v>14</c:v>
                </c:pt>
                <c:pt idx="38">
                  <c:v>12</c:v>
                </c:pt>
                <c:pt idx="39">
                  <c:v>13</c:v>
                </c:pt>
                <c:pt idx="40">
                  <c:v>13</c:v>
                </c:pt>
                <c:pt idx="41">
                  <c:v>16.899999999999999</c:v>
                </c:pt>
                <c:pt idx="42">
                  <c:v>14</c:v>
                </c:pt>
                <c:pt idx="43">
                  <c:v>14</c:v>
                </c:pt>
                <c:pt idx="44">
                  <c:v>14.5</c:v>
                </c:pt>
                <c:pt idx="45">
                  <c:v>18</c:v>
                </c:pt>
                <c:pt idx="46">
                  <c:v>16</c:v>
                </c:pt>
                <c:pt idx="47">
                  <c:v>15</c:v>
                </c:pt>
                <c:pt idx="48">
                  <c:v>14</c:v>
                </c:pt>
                <c:pt idx="49">
                  <c:v>15</c:v>
                </c:pt>
                <c:pt idx="50">
                  <c:v>17</c:v>
                </c:pt>
                <c:pt idx="51">
                  <c:v>15</c:v>
                </c:pt>
                <c:pt idx="52">
                  <c:v>14</c:v>
                </c:pt>
                <c:pt idx="53">
                  <c:v>14</c:v>
                </c:pt>
                <c:pt idx="54">
                  <c:v>15</c:v>
                </c:pt>
                <c:pt idx="55">
                  <c:v>13</c:v>
                </c:pt>
                <c:pt idx="56">
                  <c:v>14</c:v>
                </c:pt>
                <c:pt idx="57">
                  <c:v>11</c:v>
                </c:pt>
                <c:pt idx="58">
                  <c:v>15</c:v>
                </c:pt>
                <c:pt idx="59">
                  <c:v>13</c:v>
                </c:pt>
                <c:pt idx="60">
                  <c:v>14</c:v>
                </c:pt>
                <c:pt idx="61">
                  <c:v>14</c:v>
                </c:pt>
                <c:pt idx="62">
                  <c:v>16</c:v>
                </c:pt>
                <c:pt idx="63">
                  <c:v>16</c:v>
                </c:pt>
                <c:pt idx="64">
                  <c:v>13</c:v>
                </c:pt>
                <c:pt idx="65">
                  <c:v>13</c:v>
                </c:pt>
                <c:pt idx="66">
                  <c:v>18.5</c:v>
                </c:pt>
                <c:pt idx="67">
                  <c:v>16</c:v>
                </c:pt>
                <c:pt idx="68">
                  <c:v>14</c:v>
                </c:pt>
                <c:pt idx="69">
                  <c:v>13</c:v>
                </c:pt>
                <c:pt idx="70">
                  <c:v>15</c:v>
                </c:pt>
                <c:pt idx="71">
                  <c:v>15</c:v>
                </c:pt>
                <c:pt idx="72">
                  <c:v>13</c:v>
                </c:pt>
                <c:pt idx="73">
                  <c:v>17.5</c:v>
                </c:pt>
                <c:pt idx="74">
                  <c:v>15.5</c:v>
                </c:pt>
                <c:pt idx="75">
                  <c:v>19.2</c:v>
                </c:pt>
                <c:pt idx="76">
                  <c:v>15.5</c:v>
                </c:pt>
                <c:pt idx="77">
                  <c:v>17</c:v>
                </c:pt>
                <c:pt idx="78">
                  <c:v>13</c:v>
                </c:pt>
                <c:pt idx="79">
                  <c:v>16</c:v>
                </c:pt>
                <c:pt idx="80">
                  <c:v>14</c:v>
                </c:pt>
                <c:pt idx="81">
                  <c:v>17.5</c:v>
                </c:pt>
                <c:pt idx="82">
                  <c:v>19.399999999999999</c:v>
                </c:pt>
                <c:pt idx="83">
                  <c:v>17.5</c:v>
                </c:pt>
                <c:pt idx="84">
                  <c:v>20.2</c:v>
                </c:pt>
                <c:pt idx="85">
                  <c:v>18.100000000000001</c:v>
                </c:pt>
                <c:pt idx="86">
                  <c:v>16.5</c:v>
                </c:pt>
                <c:pt idx="87">
                  <c:v>14</c:v>
                </c:pt>
                <c:pt idx="88">
                  <c:v>18.2</c:v>
                </c:pt>
                <c:pt idx="89">
                  <c:v>16.2</c:v>
                </c:pt>
                <c:pt idx="90">
                  <c:v>32.700000000000003</c:v>
                </c:pt>
                <c:pt idx="91">
                  <c:v>18</c:v>
                </c:pt>
                <c:pt idx="92">
                  <c:v>13</c:v>
                </c:pt>
                <c:pt idx="93">
                  <c:v>13</c:v>
                </c:pt>
                <c:pt idx="94">
                  <c:v>15</c:v>
                </c:pt>
                <c:pt idx="95">
                  <c:v>17</c:v>
                </c:pt>
                <c:pt idx="96">
                  <c:v>13</c:v>
                </c:pt>
                <c:pt idx="97">
                  <c:v>17.600000000000001</c:v>
                </c:pt>
                <c:pt idx="98">
                  <c:v>17</c:v>
                </c:pt>
                <c:pt idx="99">
                  <c:v>19.2</c:v>
                </c:pt>
                <c:pt idx="100">
                  <c:v>23</c:v>
                </c:pt>
                <c:pt idx="101">
                  <c:v>20</c:v>
                </c:pt>
                <c:pt idx="102">
                  <c:v>15.5</c:v>
                </c:pt>
                <c:pt idx="103">
                  <c:v>16.5</c:v>
                </c:pt>
                <c:pt idx="104">
                  <c:v>18.100000000000001</c:v>
                </c:pt>
                <c:pt idx="105">
                  <c:v>24.2</c:v>
                </c:pt>
                <c:pt idx="106">
                  <c:v>25.4</c:v>
                </c:pt>
                <c:pt idx="107">
                  <c:v>25</c:v>
                </c:pt>
                <c:pt idx="108">
                  <c:v>21.6</c:v>
                </c:pt>
                <c:pt idx="109">
                  <c:v>21.5</c:v>
                </c:pt>
                <c:pt idx="110">
                  <c:v>28.8</c:v>
                </c:pt>
                <c:pt idx="111">
                  <c:v>26.8</c:v>
                </c:pt>
                <c:pt idx="112">
                  <c:v>26</c:v>
                </c:pt>
                <c:pt idx="113">
                  <c:v>18</c:v>
                </c:pt>
                <c:pt idx="114">
                  <c:v>19</c:v>
                </c:pt>
                <c:pt idx="115">
                  <c:v>22</c:v>
                </c:pt>
                <c:pt idx="116">
                  <c:v>18</c:v>
                </c:pt>
                <c:pt idx="117">
                  <c:v>24</c:v>
                </c:pt>
                <c:pt idx="118">
                  <c:v>16</c:v>
                </c:pt>
                <c:pt idx="119">
                  <c:v>17</c:v>
                </c:pt>
                <c:pt idx="120">
                  <c:v>15</c:v>
                </c:pt>
                <c:pt idx="121">
                  <c:v>21</c:v>
                </c:pt>
                <c:pt idx="122">
                  <c:v>20</c:v>
                </c:pt>
                <c:pt idx="123">
                  <c:v>18.5</c:v>
                </c:pt>
                <c:pt idx="124">
                  <c:v>17</c:v>
                </c:pt>
                <c:pt idx="125">
                  <c:v>17.5</c:v>
                </c:pt>
                <c:pt idx="126">
                  <c:v>21.5</c:v>
                </c:pt>
                <c:pt idx="127">
                  <c:v>21.5</c:v>
                </c:pt>
                <c:pt idx="128">
                  <c:v>19.899999999999999</c:v>
                </c:pt>
                <c:pt idx="129">
                  <c:v>18.600000000000001</c:v>
                </c:pt>
                <c:pt idx="130">
                  <c:v>20.6</c:v>
                </c:pt>
                <c:pt idx="131">
                  <c:v>23.5</c:v>
                </c:pt>
                <c:pt idx="132">
                  <c:v>22.4</c:v>
                </c:pt>
                <c:pt idx="133">
                  <c:v>25</c:v>
                </c:pt>
                <c:pt idx="134">
                  <c:v>19</c:v>
                </c:pt>
                <c:pt idx="135">
                  <c:v>21</c:v>
                </c:pt>
                <c:pt idx="136">
                  <c:v>16</c:v>
                </c:pt>
                <c:pt idx="137">
                  <c:v>18</c:v>
                </c:pt>
                <c:pt idx="138">
                  <c:v>18</c:v>
                </c:pt>
                <c:pt idx="139">
                  <c:v>18</c:v>
                </c:pt>
                <c:pt idx="140">
                  <c:v>16</c:v>
                </c:pt>
                <c:pt idx="141">
                  <c:v>22</c:v>
                </c:pt>
                <c:pt idx="142">
                  <c:v>20.5</c:v>
                </c:pt>
                <c:pt idx="143">
                  <c:v>19.2</c:v>
                </c:pt>
                <c:pt idx="144">
                  <c:v>20.6</c:v>
                </c:pt>
                <c:pt idx="145">
                  <c:v>23.2</c:v>
                </c:pt>
                <c:pt idx="146">
                  <c:v>27.9</c:v>
                </c:pt>
                <c:pt idx="147">
                  <c:v>26.6</c:v>
                </c:pt>
                <c:pt idx="148">
                  <c:v>20.3</c:v>
                </c:pt>
                <c:pt idx="149">
                  <c:v>20</c:v>
                </c:pt>
                <c:pt idx="150">
                  <c:v>19</c:v>
                </c:pt>
                <c:pt idx="151">
                  <c:v>17</c:v>
                </c:pt>
                <c:pt idx="152">
                  <c:v>18</c:v>
                </c:pt>
                <c:pt idx="153">
                  <c:v>19</c:v>
                </c:pt>
                <c:pt idx="154">
                  <c:v>16</c:v>
                </c:pt>
                <c:pt idx="155">
                  <c:v>18</c:v>
                </c:pt>
                <c:pt idx="156">
                  <c:v>18</c:v>
                </c:pt>
                <c:pt idx="157">
                  <c:v>19</c:v>
                </c:pt>
                <c:pt idx="158">
                  <c:v>15</c:v>
                </c:pt>
                <c:pt idx="159">
                  <c:v>16</c:v>
                </c:pt>
                <c:pt idx="160">
                  <c:v>20</c:v>
                </c:pt>
                <c:pt idx="161">
                  <c:v>22</c:v>
                </c:pt>
                <c:pt idx="162">
                  <c:v>20</c:v>
                </c:pt>
                <c:pt idx="163">
                  <c:v>19</c:v>
                </c:pt>
                <c:pt idx="164">
                  <c:v>20.5</c:v>
                </c:pt>
                <c:pt idx="165">
                  <c:v>23.7</c:v>
                </c:pt>
                <c:pt idx="166">
                  <c:v>32.9</c:v>
                </c:pt>
                <c:pt idx="167">
                  <c:v>22</c:v>
                </c:pt>
                <c:pt idx="168">
                  <c:v>18.5</c:v>
                </c:pt>
                <c:pt idx="169">
                  <c:v>18</c:v>
                </c:pt>
                <c:pt idx="170">
                  <c:v>19</c:v>
                </c:pt>
                <c:pt idx="171">
                  <c:v>23</c:v>
                </c:pt>
                <c:pt idx="172">
                  <c:v>24</c:v>
                </c:pt>
                <c:pt idx="173">
                  <c:v>24</c:v>
                </c:pt>
                <c:pt idx="174">
                  <c:v>18</c:v>
                </c:pt>
                <c:pt idx="175">
                  <c:v>22</c:v>
                </c:pt>
                <c:pt idx="176">
                  <c:v>27.2</c:v>
                </c:pt>
                <c:pt idx="177">
                  <c:v>23.9</c:v>
                </c:pt>
                <c:pt idx="178">
                  <c:v>24</c:v>
                </c:pt>
                <c:pt idx="179">
                  <c:v>25.5</c:v>
                </c:pt>
                <c:pt idx="180">
                  <c:v>32</c:v>
                </c:pt>
                <c:pt idx="181">
                  <c:v>24</c:v>
                </c:pt>
                <c:pt idx="182">
                  <c:v>22</c:v>
                </c:pt>
                <c:pt idx="183">
                  <c:v>25</c:v>
                </c:pt>
                <c:pt idx="184">
                  <c:v>25</c:v>
                </c:pt>
                <c:pt idx="185">
                  <c:v>24</c:v>
                </c:pt>
                <c:pt idx="186">
                  <c:v>23</c:v>
                </c:pt>
                <c:pt idx="187">
                  <c:v>20</c:v>
                </c:pt>
                <c:pt idx="188">
                  <c:v>19</c:v>
                </c:pt>
                <c:pt idx="189">
                  <c:v>18</c:v>
                </c:pt>
                <c:pt idx="190">
                  <c:v>23</c:v>
                </c:pt>
                <c:pt idx="191">
                  <c:v>17.5</c:v>
                </c:pt>
                <c:pt idx="192">
                  <c:v>20.5</c:v>
                </c:pt>
                <c:pt idx="193">
                  <c:v>27.5</c:v>
                </c:pt>
                <c:pt idx="194">
                  <c:v>21.1</c:v>
                </c:pt>
                <c:pt idx="195">
                  <c:v>22</c:v>
                </c:pt>
                <c:pt idx="196">
                  <c:v>26</c:v>
                </c:pt>
                <c:pt idx="197">
                  <c:v>28</c:v>
                </c:pt>
                <c:pt idx="198">
                  <c:v>25</c:v>
                </c:pt>
                <c:pt idx="199">
                  <c:v>37</c:v>
                </c:pt>
                <c:pt idx="200">
                  <c:v>25.8</c:v>
                </c:pt>
                <c:pt idx="201">
                  <c:v>24</c:v>
                </c:pt>
                <c:pt idx="202">
                  <c:v>26</c:v>
                </c:pt>
                <c:pt idx="203">
                  <c:v>20</c:v>
                </c:pt>
                <c:pt idx="204">
                  <c:v>24</c:v>
                </c:pt>
                <c:pt idx="205">
                  <c:v>21</c:v>
                </c:pt>
                <c:pt idx="206">
                  <c:v>28</c:v>
                </c:pt>
                <c:pt idx="207">
                  <c:v>28</c:v>
                </c:pt>
                <c:pt idx="208">
                  <c:v>20</c:v>
                </c:pt>
                <c:pt idx="209">
                  <c:v>18</c:v>
                </c:pt>
                <c:pt idx="210">
                  <c:v>26</c:v>
                </c:pt>
                <c:pt idx="211">
                  <c:v>19</c:v>
                </c:pt>
                <c:pt idx="212">
                  <c:v>22.5</c:v>
                </c:pt>
                <c:pt idx="213">
                  <c:v>19.399999999999999</c:v>
                </c:pt>
                <c:pt idx="214">
                  <c:v>20.2</c:v>
                </c:pt>
                <c:pt idx="215">
                  <c:v>23.9</c:v>
                </c:pt>
                <c:pt idx="216">
                  <c:v>28.4</c:v>
                </c:pt>
                <c:pt idx="217">
                  <c:v>33.5</c:v>
                </c:pt>
                <c:pt idx="218">
                  <c:v>28</c:v>
                </c:pt>
                <c:pt idx="219">
                  <c:v>24.3</c:v>
                </c:pt>
                <c:pt idx="220">
                  <c:v>19.100000000000001</c:v>
                </c:pt>
                <c:pt idx="221">
                  <c:v>29.8</c:v>
                </c:pt>
                <c:pt idx="222">
                  <c:v>27</c:v>
                </c:pt>
                <c:pt idx="223">
                  <c:v>27</c:v>
                </c:pt>
                <c:pt idx="224">
                  <c:v>25.5</c:v>
                </c:pt>
                <c:pt idx="225">
                  <c:v>27</c:v>
                </c:pt>
                <c:pt idx="226">
                  <c:v>27</c:v>
                </c:pt>
                <c:pt idx="227">
                  <c:v>19</c:v>
                </c:pt>
                <c:pt idx="228">
                  <c:v>18</c:v>
                </c:pt>
                <c:pt idx="229">
                  <c:v>27</c:v>
                </c:pt>
                <c:pt idx="230">
                  <c:v>18</c:v>
                </c:pt>
                <c:pt idx="231">
                  <c:v>20</c:v>
                </c:pt>
                <c:pt idx="232">
                  <c:v>23</c:v>
                </c:pt>
                <c:pt idx="233">
                  <c:v>19</c:v>
                </c:pt>
                <c:pt idx="234">
                  <c:v>24.5</c:v>
                </c:pt>
                <c:pt idx="235">
                  <c:v>25.1</c:v>
                </c:pt>
                <c:pt idx="236">
                  <c:v>22.3</c:v>
                </c:pt>
                <c:pt idx="237">
                  <c:v>26.4</c:v>
                </c:pt>
                <c:pt idx="238">
                  <c:v>35</c:v>
                </c:pt>
                <c:pt idx="239">
                  <c:v>20.2</c:v>
                </c:pt>
                <c:pt idx="240">
                  <c:v>28</c:v>
                </c:pt>
                <c:pt idx="241">
                  <c:v>27</c:v>
                </c:pt>
                <c:pt idx="242">
                  <c:v>34</c:v>
                </c:pt>
                <c:pt idx="243">
                  <c:v>36</c:v>
                </c:pt>
                <c:pt idx="244">
                  <c:v>25</c:v>
                </c:pt>
                <c:pt idx="245">
                  <c:v>21</c:v>
                </c:pt>
                <c:pt idx="246">
                  <c:v>23</c:v>
                </c:pt>
                <c:pt idx="247">
                  <c:v>21</c:v>
                </c:pt>
                <c:pt idx="248">
                  <c:v>22</c:v>
                </c:pt>
                <c:pt idx="249">
                  <c:v>28</c:v>
                </c:pt>
                <c:pt idx="250">
                  <c:v>27</c:v>
                </c:pt>
                <c:pt idx="251">
                  <c:v>21</c:v>
                </c:pt>
                <c:pt idx="252">
                  <c:v>19</c:v>
                </c:pt>
                <c:pt idx="253">
                  <c:v>20.2</c:v>
                </c:pt>
                <c:pt idx="254">
                  <c:v>20.8</c:v>
                </c:pt>
                <c:pt idx="255">
                  <c:v>23.8</c:v>
                </c:pt>
                <c:pt idx="256">
                  <c:v>19.8</c:v>
                </c:pt>
                <c:pt idx="257">
                  <c:v>17.600000000000001</c:v>
                </c:pt>
                <c:pt idx="258">
                  <c:v>31</c:v>
                </c:pt>
                <c:pt idx="259">
                  <c:v>38</c:v>
                </c:pt>
                <c:pt idx="260">
                  <c:v>27.2</c:v>
                </c:pt>
                <c:pt idx="261">
                  <c:v>26.6</c:v>
                </c:pt>
                <c:pt idx="262">
                  <c:v>30</c:v>
                </c:pt>
                <c:pt idx="263">
                  <c:v>29</c:v>
                </c:pt>
                <c:pt idx="264">
                  <c:v>36</c:v>
                </c:pt>
                <c:pt idx="265">
                  <c:v>32</c:v>
                </c:pt>
                <c:pt idx="266">
                  <c:v>29</c:v>
                </c:pt>
                <c:pt idx="267">
                  <c:v>23</c:v>
                </c:pt>
                <c:pt idx="268">
                  <c:v>27</c:v>
                </c:pt>
                <c:pt idx="269">
                  <c:v>33.5</c:v>
                </c:pt>
                <c:pt idx="270">
                  <c:v>31</c:v>
                </c:pt>
                <c:pt idx="271">
                  <c:v>25</c:v>
                </c:pt>
                <c:pt idx="272">
                  <c:v>24</c:v>
                </c:pt>
                <c:pt idx="273">
                  <c:v>25</c:v>
                </c:pt>
                <c:pt idx="274">
                  <c:v>28</c:v>
                </c:pt>
                <c:pt idx="275">
                  <c:v>26</c:v>
                </c:pt>
                <c:pt idx="276">
                  <c:v>30</c:v>
                </c:pt>
                <c:pt idx="277">
                  <c:v>35.700000000000003</c:v>
                </c:pt>
                <c:pt idx="278">
                  <c:v>27.4</c:v>
                </c:pt>
                <c:pt idx="279">
                  <c:v>28.1</c:v>
                </c:pt>
                <c:pt idx="280">
                  <c:v>26</c:v>
                </c:pt>
                <c:pt idx="281">
                  <c:v>28</c:v>
                </c:pt>
                <c:pt idx="282">
                  <c:v>26</c:v>
                </c:pt>
                <c:pt idx="283">
                  <c:v>23</c:v>
                </c:pt>
                <c:pt idx="284">
                  <c:v>18</c:v>
                </c:pt>
                <c:pt idx="285">
                  <c:v>29</c:v>
                </c:pt>
                <c:pt idx="286">
                  <c:v>30.5</c:v>
                </c:pt>
                <c:pt idx="287">
                  <c:v>34.299999999999997</c:v>
                </c:pt>
                <c:pt idx="288">
                  <c:v>25.4</c:v>
                </c:pt>
                <c:pt idx="289">
                  <c:v>30</c:v>
                </c:pt>
                <c:pt idx="290">
                  <c:v>22</c:v>
                </c:pt>
                <c:pt idx="291">
                  <c:v>41.5</c:v>
                </c:pt>
                <c:pt idx="292">
                  <c:v>30.7</c:v>
                </c:pt>
                <c:pt idx="293">
                  <c:v>24</c:v>
                </c:pt>
                <c:pt idx="294">
                  <c:v>25</c:v>
                </c:pt>
                <c:pt idx="295">
                  <c:v>28</c:v>
                </c:pt>
                <c:pt idx="296">
                  <c:v>24</c:v>
                </c:pt>
                <c:pt idx="297">
                  <c:v>26</c:v>
                </c:pt>
                <c:pt idx="298">
                  <c:v>29</c:v>
                </c:pt>
                <c:pt idx="299">
                  <c:v>28</c:v>
                </c:pt>
                <c:pt idx="300">
                  <c:v>26</c:v>
                </c:pt>
                <c:pt idx="301">
                  <c:v>30.9</c:v>
                </c:pt>
                <c:pt idx="302">
                  <c:v>31.3</c:v>
                </c:pt>
                <c:pt idx="303">
                  <c:v>32.200000000000003</c:v>
                </c:pt>
                <c:pt idx="304">
                  <c:v>33.700000000000003</c:v>
                </c:pt>
                <c:pt idx="305">
                  <c:v>32.4</c:v>
                </c:pt>
                <c:pt idx="306">
                  <c:v>36</c:v>
                </c:pt>
                <c:pt idx="307">
                  <c:v>33</c:v>
                </c:pt>
                <c:pt idx="308">
                  <c:v>31.6</c:v>
                </c:pt>
                <c:pt idx="309">
                  <c:v>36</c:v>
                </c:pt>
                <c:pt idx="310">
                  <c:v>22</c:v>
                </c:pt>
                <c:pt idx="311">
                  <c:v>21</c:v>
                </c:pt>
                <c:pt idx="312">
                  <c:v>15</c:v>
                </c:pt>
                <c:pt idx="313">
                  <c:v>15</c:v>
                </c:pt>
                <c:pt idx="314">
                  <c:v>26.5</c:v>
                </c:pt>
                <c:pt idx="315">
                  <c:v>32.4</c:v>
                </c:pt>
                <c:pt idx="316">
                  <c:v>25</c:v>
                </c:pt>
                <c:pt idx="317">
                  <c:v>29.5</c:v>
                </c:pt>
                <c:pt idx="318">
                  <c:v>31.5</c:v>
                </c:pt>
                <c:pt idx="319">
                  <c:v>31.9</c:v>
                </c:pt>
                <c:pt idx="320">
                  <c:v>27.2</c:v>
                </c:pt>
                <c:pt idx="321">
                  <c:v>30</c:v>
                </c:pt>
                <c:pt idx="322">
                  <c:v>26</c:v>
                </c:pt>
                <c:pt idx="323">
                  <c:v>29</c:v>
                </c:pt>
                <c:pt idx="324">
                  <c:v>29</c:v>
                </c:pt>
                <c:pt idx="325">
                  <c:v>32</c:v>
                </c:pt>
                <c:pt idx="326">
                  <c:v>33.5</c:v>
                </c:pt>
                <c:pt idx="327">
                  <c:v>39.4</c:v>
                </c:pt>
                <c:pt idx="328">
                  <c:v>34.200000000000003</c:v>
                </c:pt>
                <c:pt idx="329">
                  <c:v>34.5</c:v>
                </c:pt>
                <c:pt idx="330">
                  <c:v>32.1</c:v>
                </c:pt>
                <c:pt idx="331">
                  <c:v>36</c:v>
                </c:pt>
                <c:pt idx="332">
                  <c:v>34</c:v>
                </c:pt>
                <c:pt idx="333">
                  <c:v>35</c:v>
                </c:pt>
                <c:pt idx="334">
                  <c:v>26</c:v>
                </c:pt>
                <c:pt idx="335">
                  <c:v>37.299999999999997</c:v>
                </c:pt>
                <c:pt idx="336">
                  <c:v>31.5</c:v>
                </c:pt>
                <c:pt idx="337">
                  <c:v>30</c:v>
                </c:pt>
                <c:pt idx="338">
                  <c:v>29.5</c:v>
                </c:pt>
                <c:pt idx="339">
                  <c:v>34.1</c:v>
                </c:pt>
                <c:pt idx="340">
                  <c:v>37</c:v>
                </c:pt>
                <c:pt idx="341">
                  <c:v>31</c:v>
                </c:pt>
                <c:pt idx="342">
                  <c:v>31</c:v>
                </c:pt>
                <c:pt idx="343">
                  <c:v>26</c:v>
                </c:pt>
                <c:pt idx="344">
                  <c:v>31</c:v>
                </c:pt>
                <c:pt idx="345">
                  <c:v>30</c:v>
                </c:pt>
                <c:pt idx="346">
                  <c:v>36.4</c:v>
                </c:pt>
                <c:pt idx="347">
                  <c:v>30</c:v>
                </c:pt>
                <c:pt idx="348">
                  <c:v>44.6</c:v>
                </c:pt>
                <c:pt idx="349">
                  <c:v>33.799999999999997</c:v>
                </c:pt>
                <c:pt idx="350">
                  <c:v>32.299999999999997</c:v>
                </c:pt>
                <c:pt idx="351">
                  <c:v>38</c:v>
                </c:pt>
                <c:pt idx="352">
                  <c:v>32</c:v>
                </c:pt>
                <c:pt idx="353">
                  <c:v>38</c:v>
                </c:pt>
                <c:pt idx="354">
                  <c:v>36.1</c:v>
                </c:pt>
                <c:pt idx="355">
                  <c:v>31</c:v>
                </c:pt>
                <c:pt idx="356">
                  <c:v>32</c:v>
                </c:pt>
                <c:pt idx="357">
                  <c:v>34.1</c:v>
                </c:pt>
                <c:pt idx="358">
                  <c:v>31.8</c:v>
                </c:pt>
                <c:pt idx="359">
                  <c:v>37.200000000000003</c:v>
                </c:pt>
                <c:pt idx="360">
                  <c:v>46.6</c:v>
                </c:pt>
                <c:pt idx="361">
                  <c:v>40.799999999999997</c:v>
                </c:pt>
                <c:pt idx="362">
                  <c:v>37</c:v>
                </c:pt>
                <c:pt idx="363">
                  <c:v>34.4</c:v>
                </c:pt>
                <c:pt idx="364">
                  <c:v>29.9</c:v>
                </c:pt>
                <c:pt idx="365">
                  <c:v>39</c:v>
                </c:pt>
                <c:pt idx="366">
                  <c:v>30.5</c:v>
                </c:pt>
                <c:pt idx="367">
                  <c:v>34.700000000000003</c:v>
                </c:pt>
                <c:pt idx="368">
                  <c:v>38</c:v>
                </c:pt>
                <c:pt idx="369">
                  <c:v>29.8</c:v>
                </c:pt>
                <c:pt idx="370">
                  <c:v>37.700000000000003</c:v>
                </c:pt>
                <c:pt idx="371">
                  <c:v>32</c:v>
                </c:pt>
                <c:pt idx="372">
                  <c:v>27</c:v>
                </c:pt>
                <c:pt idx="373">
                  <c:v>24.5</c:v>
                </c:pt>
                <c:pt idx="374">
                  <c:v>36.1</c:v>
                </c:pt>
                <c:pt idx="375">
                  <c:v>38.1</c:v>
                </c:pt>
                <c:pt idx="376">
                  <c:v>35.1</c:v>
                </c:pt>
                <c:pt idx="377">
                  <c:v>36</c:v>
                </c:pt>
                <c:pt idx="378">
                  <c:v>39.1</c:v>
                </c:pt>
                <c:pt idx="379">
                  <c:v>23</c:v>
                </c:pt>
                <c:pt idx="380">
                  <c:v>33</c:v>
                </c:pt>
                <c:pt idx="381">
                  <c:v>33</c:v>
                </c:pt>
                <c:pt idx="382">
                  <c:v>31</c:v>
                </c:pt>
                <c:pt idx="383">
                  <c:v>29</c:v>
                </c:pt>
                <c:pt idx="384">
                  <c:v>32.799999999999997</c:v>
                </c:pt>
                <c:pt idx="385">
                  <c:v>44</c:v>
                </c:pt>
                <c:pt idx="386">
                  <c:v>29</c:v>
                </c:pt>
                <c:pt idx="387">
                  <c:v>43.1</c:v>
                </c:pt>
                <c:pt idx="388">
                  <c:v>44.3</c:v>
                </c:pt>
                <c:pt idx="389">
                  <c:v>43.4</c:v>
                </c:pt>
                <c:pt idx="390">
                  <c:v>26</c:v>
                </c:pt>
                <c:pt idx="391">
                  <c:v>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B5-E244-A739-523FCBC083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2463368"/>
        <c:axId val="602461728"/>
      </c:scatterChart>
      <c:valAx>
        <c:axId val="602463368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SG"/>
          </a:p>
        </c:txPr>
        <c:crossAx val="602461728"/>
        <c:crosses val="autoZero"/>
        <c:crossBetween val="midCat"/>
        <c:majorUnit val="40"/>
      </c:valAx>
      <c:valAx>
        <c:axId val="602461728"/>
        <c:scaling>
          <c:orientation val="minMax"/>
          <c:min val="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SG"/>
          </a:p>
        </c:txPr>
        <c:crossAx val="602463368"/>
        <c:crosses val="autoZero"/>
        <c:crossBetween val="midCat"/>
        <c:majorUnit val="1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SG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39723623235873"/>
          <c:y val="5.9094516647120211E-2"/>
          <c:w val="0.84308232362230984"/>
          <c:h val="0.81275555615950645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004BE2"/>
              </a:solidFill>
              <a:ln w="9525">
                <a:solidFill>
                  <a:srgbClr val="004BE2"/>
                </a:solidFill>
              </a:ln>
              <a:effectLst/>
            </c:spPr>
          </c:marker>
          <c:xVal>
            <c:numRef>
              <c:f>Sheet1!$A$1:$A$392</c:f>
              <c:numCache>
                <c:formatCode>General</c:formatCode>
                <c:ptCount val="392"/>
                <c:pt idx="0">
                  <c:v>230</c:v>
                </c:pt>
                <c:pt idx="1">
                  <c:v>225</c:v>
                </c:pt>
                <c:pt idx="2">
                  <c:v>225</c:v>
                </c:pt>
                <c:pt idx="3">
                  <c:v>225</c:v>
                </c:pt>
                <c:pt idx="4">
                  <c:v>220</c:v>
                </c:pt>
                <c:pt idx="5">
                  <c:v>215</c:v>
                </c:pt>
                <c:pt idx="6">
                  <c:v>215</c:v>
                </c:pt>
                <c:pt idx="7">
                  <c:v>215</c:v>
                </c:pt>
                <c:pt idx="8">
                  <c:v>210</c:v>
                </c:pt>
                <c:pt idx="9">
                  <c:v>208</c:v>
                </c:pt>
                <c:pt idx="10">
                  <c:v>200</c:v>
                </c:pt>
                <c:pt idx="11">
                  <c:v>198</c:v>
                </c:pt>
                <c:pt idx="12">
                  <c:v>198</c:v>
                </c:pt>
                <c:pt idx="13">
                  <c:v>193</c:v>
                </c:pt>
                <c:pt idx="14">
                  <c:v>190</c:v>
                </c:pt>
                <c:pt idx="15">
                  <c:v>190</c:v>
                </c:pt>
                <c:pt idx="16">
                  <c:v>190</c:v>
                </c:pt>
                <c:pt idx="17">
                  <c:v>180</c:v>
                </c:pt>
                <c:pt idx="18">
                  <c:v>180</c:v>
                </c:pt>
                <c:pt idx="19">
                  <c:v>180</c:v>
                </c:pt>
                <c:pt idx="20">
                  <c:v>180</c:v>
                </c:pt>
                <c:pt idx="21">
                  <c:v>180</c:v>
                </c:pt>
                <c:pt idx="22">
                  <c:v>175</c:v>
                </c:pt>
                <c:pt idx="23">
                  <c:v>175</c:v>
                </c:pt>
                <c:pt idx="24">
                  <c:v>175</c:v>
                </c:pt>
                <c:pt idx="25">
                  <c:v>175</c:v>
                </c:pt>
                <c:pt idx="26">
                  <c:v>175</c:v>
                </c:pt>
                <c:pt idx="27">
                  <c:v>170</c:v>
                </c:pt>
                <c:pt idx="28">
                  <c:v>170</c:v>
                </c:pt>
                <c:pt idx="29">
                  <c:v>170</c:v>
                </c:pt>
                <c:pt idx="30">
                  <c:v>170</c:v>
                </c:pt>
                <c:pt idx="31">
                  <c:v>170</c:v>
                </c:pt>
                <c:pt idx="32">
                  <c:v>167</c:v>
                </c:pt>
                <c:pt idx="33">
                  <c:v>165</c:v>
                </c:pt>
                <c:pt idx="34">
                  <c:v>165</c:v>
                </c:pt>
                <c:pt idx="35">
                  <c:v>165</c:v>
                </c:pt>
                <c:pt idx="36">
                  <c:v>165</c:v>
                </c:pt>
                <c:pt idx="37">
                  <c:v>160</c:v>
                </c:pt>
                <c:pt idx="38">
                  <c:v>160</c:v>
                </c:pt>
                <c:pt idx="39">
                  <c:v>158</c:v>
                </c:pt>
                <c:pt idx="40">
                  <c:v>155</c:v>
                </c:pt>
                <c:pt idx="41">
                  <c:v>155</c:v>
                </c:pt>
                <c:pt idx="42">
                  <c:v>153</c:v>
                </c:pt>
                <c:pt idx="43">
                  <c:v>153</c:v>
                </c:pt>
                <c:pt idx="44">
                  <c:v>152</c:v>
                </c:pt>
                <c:pt idx="45">
                  <c:v>150</c:v>
                </c:pt>
                <c:pt idx="46">
                  <c:v>150</c:v>
                </c:pt>
                <c:pt idx="47">
                  <c:v>150</c:v>
                </c:pt>
                <c:pt idx="48">
                  <c:v>150</c:v>
                </c:pt>
                <c:pt idx="49">
                  <c:v>150</c:v>
                </c:pt>
                <c:pt idx="50">
                  <c:v>150</c:v>
                </c:pt>
                <c:pt idx="51">
                  <c:v>150</c:v>
                </c:pt>
                <c:pt idx="52">
                  <c:v>150</c:v>
                </c:pt>
                <c:pt idx="53">
                  <c:v>150</c:v>
                </c:pt>
                <c:pt idx="54">
                  <c:v>150</c:v>
                </c:pt>
                <c:pt idx="55">
                  <c:v>150</c:v>
                </c:pt>
                <c:pt idx="56">
                  <c:v>150</c:v>
                </c:pt>
                <c:pt idx="57">
                  <c:v>150</c:v>
                </c:pt>
                <c:pt idx="58">
                  <c:v>150</c:v>
                </c:pt>
                <c:pt idx="59">
                  <c:v>150</c:v>
                </c:pt>
                <c:pt idx="60">
                  <c:v>150</c:v>
                </c:pt>
                <c:pt idx="61">
                  <c:v>150</c:v>
                </c:pt>
                <c:pt idx="62">
                  <c:v>150</c:v>
                </c:pt>
                <c:pt idx="63">
                  <c:v>150</c:v>
                </c:pt>
                <c:pt idx="64">
                  <c:v>150</c:v>
                </c:pt>
                <c:pt idx="65">
                  <c:v>150</c:v>
                </c:pt>
                <c:pt idx="66">
                  <c:v>150</c:v>
                </c:pt>
                <c:pt idx="67">
                  <c:v>149</c:v>
                </c:pt>
                <c:pt idx="68">
                  <c:v>148</c:v>
                </c:pt>
                <c:pt idx="69">
                  <c:v>145</c:v>
                </c:pt>
                <c:pt idx="70">
                  <c:v>145</c:v>
                </c:pt>
                <c:pt idx="71">
                  <c:v>145</c:v>
                </c:pt>
                <c:pt idx="72">
                  <c:v>145</c:v>
                </c:pt>
                <c:pt idx="73">
                  <c:v>145</c:v>
                </c:pt>
                <c:pt idx="74">
                  <c:v>145</c:v>
                </c:pt>
                <c:pt idx="75">
                  <c:v>145</c:v>
                </c:pt>
                <c:pt idx="76">
                  <c:v>142</c:v>
                </c:pt>
                <c:pt idx="77">
                  <c:v>140</c:v>
                </c:pt>
                <c:pt idx="78">
                  <c:v>140</c:v>
                </c:pt>
                <c:pt idx="79">
                  <c:v>140</c:v>
                </c:pt>
                <c:pt idx="80">
                  <c:v>140</c:v>
                </c:pt>
                <c:pt idx="81">
                  <c:v>140</c:v>
                </c:pt>
                <c:pt idx="82">
                  <c:v>140</c:v>
                </c:pt>
                <c:pt idx="83">
                  <c:v>140</c:v>
                </c:pt>
                <c:pt idx="84">
                  <c:v>139</c:v>
                </c:pt>
                <c:pt idx="85">
                  <c:v>139</c:v>
                </c:pt>
                <c:pt idx="86">
                  <c:v>138</c:v>
                </c:pt>
                <c:pt idx="87">
                  <c:v>137</c:v>
                </c:pt>
                <c:pt idx="88">
                  <c:v>135</c:v>
                </c:pt>
                <c:pt idx="89">
                  <c:v>133</c:v>
                </c:pt>
                <c:pt idx="90">
                  <c:v>132</c:v>
                </c:pt>
                <c:pt idx="91">
                  <c:v>130</c:v>
                </c:pt>
                <c:pt idx="92">
                  <c:v>130</c:v>
                </c:pt>
                <c:pt idx="93">
                  <c:v>130</c:v>
                </c:pt>
                <c:pt idx="94">
                  <c:v>130</c:v>
                </c:pt>
                <c:pt idx="95">
                  <c:v>130</c:v>
                </c:pt>
                <c:pt idx="96">
                  <c:v>129</c:v>
                </c:pt>
                <c:pt idx="97">
                  <c:v>129</c:v>
                </c:pt>
                <c:pt idx="98">
                  <c:v>125</c:v>
                </c:pt>
                <c:pt idx="99">
                  <c:v>125</c:v>
                </c:pt>
                <c:pt idx="100">
                  <c:v>125</c:v>
                </c:pt>
                <c:pt idx="101">
                  <c:v>122</c:v>
                </c:pt>
                <c:pt idx="102">
                  <c:v>120</c:v>
                </c:pt>
                <c:pt idx="103">
                  <c:v>120</c:v>
                </c:pt>
                <c:pt idx="104">
                  <c:v>120</c:v>
                </c:pt>
                <c:pt idx="105">
                  <c:v>120</c:v>
                </c:pt>
                <c:pt idx="106">
                  <c:v>116</c:v>
                </c:pt>
                <c:pt idx="107">
                  <c:v>115</c:v>
                </c:pt>
                <c:pt idx="108">
                  <c:v>115</c:v>
                </c:pt>
                <c:pt idx="109">
                  <c:v>115</c:v>
                </c:pt>
                <c:pt idx="110">
                  <c:v>115</c:v>
                </c:pt>
                <c:pt idx="111">
                  <c:v>115</c:v>
                </c:pt>
                <c:pt idx="112">
                  <c:v>113</c:v>
                </c:pt>
                <c:pt idx="113">
                  <c:v>112</c:v>
                </c:pt>
                <c:pt idx="114">
                  <c:v>112</c:v>
                </c:pt>
                <c:pt idx="115">
                  <c:v>112</c:v>
                </c:pt>
                <c:pt idx="116">
                  <c:v>110</c:v>
                </c:pt>
                <c:pt idx="117">
                  <c:v>110</c:v>
                </c:pt>
                <c:pt idx="118">
                  <c:v>110</c:v>
                </c:pt>
                <c:pt idx="119">
                  <c:v>110</c:v>
                </c:pt>
                <c:pt idx="120">
                  <c:v>110</c:v>
                </c:pt>
                <c:pt idx="121">
                  <c:v>110</c:v>
                </c:pt>
                <c:pt idx="122">
                  <c:v>110</c:v>
                </c:pt>
                <c:pt idx="123">
                  <c:v>110</c:v>
                </c:pt>
                <c:pt idx="124">
                  <c:v>110</c:v>
                </c:pt>
                <c:pt idx="125">
                  <c:v>110</c:v>
                </c:pt>
                <c:pt idx="126">
                  <c:v>110</c:v>
                </c:pt>
                <c:pt idx="127">
                  <c:v>110</c:v>
                </c:pt>
                <c:pt idx="128">
                  <c:v>110</c:v>
                </c:pt>
                <c:pt idx="129">
                  <c:v>110</c:v>
                </c:pt>
                <c:pt idx="130">
                  <c:v>110</c:v>
                </c:pt>
                <c:pt idx="131">
                  <c:v>110</c:v>
                </c:pt>
                <c:pt idx="132">
                  <c:v>110</c:v>
                </c:pt>
                <c:pt idx="133">
                  <c:v>110</c:v>
                </c:pt>
                <c:pt idx="134">
                  <c:v>108</c:v>
                </c:pt>
                <c:pt idx="135">
                  <c:v>107</c:v>
                </c:pt>
                <c:pt idx="136">
                  <c:v>105</c:v>
                </c:pt>
                <c:pt idx="137">
                  <c:v>105</c:v>
                </c:pt>
                <c:pt idx="138">
                  <c:v>105</c:v>
                </c:pt>
                <c:pt idx="139">
                  <c:v>105</c:v>
                </c:pt>
                <c:pt idx="140">
                  <c:v>105</c:v>
                </c:pt>
                <c:pt idx="141">
                  <c:v>105</c:v>
                </c:pt>
                <c:pt idx="142">
                  <c:v>105</c:v>
                </c:pt>
                <c:pt idx="143">
                  <c:v>105</c:v>
                </c:pt>
                <c:pt idx="144">
                  <c:v>105</c:v>
                </c:pt>
                <c:pt idx="145">
                  <c:v>105</c:v>
                </c:pt>
                <c:pt idx="146">
                  <c:v>105</c:v>
                </c:pt>
                <c:pt idx="147">
                  <c:v>105</c:v>
                </c:pt>
                <c:pt idx="148">
                  <c:v>103</c:v>
                </c:pt>
                <c:pt idx="149">
                  <c:v>102</c:v>
                </c:pt>
                <c:pt idx="150">
                  <c:v>100</c:v>
                </c:pt>
                <c:pt idx="151">
                  <c:v>100</c:v>
                </c:pt>
                <c:pt idx="152">
                  <c:v>100</c:v>
                </c:pt>
                <c:pt idx="153">
                  <c:v>100</c:v>
                </c:pt>
                <c:pt idx="154">
                  <c:v>100</c:v>
                </c:pt>
                <c:pt idx="155">
                  <c:v>100</c:v>
                </c:pt>
                <c:pt idx="156">
                  <c:v>100</c:v>
                </c:pt>
                <c:pt idx="157">
                  <c:v>100</c:v>
                </c:pt>
                <c:pt idx="158">
                  <c:v>100</c:v>
                </c:pt>
                <c:pt idx="159">
                  <c:v>100</c:v>
                </c:pt>
                <c:pt idx="160">
                  <c:v>100</c:v>
                </c:pt>
                <c:pt idx="161">
                  <c:v>100</c:v>
                </c:pt>
                <c:pt idx="162">
                  <c:v>100</c:v>
                </c:pt>
                <c:pt idx="163">
                  <c:v>100</c:v>
                </c:pt>
                <c:pt idx="164">
                  <c:v>100</c:v>
                </c:pt>
                <c:pt idx="165">
                  <c:v>100</c:v>
                </c:pt>
                <c:pt idx="166">
                  <c:v>100</c:v>
                </c:pt>
                <c:pt idx="167">
                  <c:v>98</c:v>
                </c:pt>
                <c:pt idx="168">
                  <c:v>98</c:v>
                </c:pt>
                <c:pt idx="169">
                  <c:v>97</c:v>
                </c:pt>
                <c:pt idx="170">
                  <c:v>97</c:v>
                </c:pt>
                <c:pt idx="171">
                  <c:v>97</c:v>
                </c:pt>
                <c:pt idx="172">
                  <c:v>97</c:v>
                </c:pt>
                <c:pt idx="173">
                  <c:v>97</c:v>
                </c:pt>
                <c:pt idx="174">
                  <c:v>97</c:v>
                </c:pt>
                <c:pt idx="175">
                  <c:v>97</c:v>
                </c:pt>
                <c:pt idx="176">
                  <c:v>97</c:v>
                </c:pt>
                <c:pt idx="177">
                  <c:v>97</c:v>
                </c:pt>
                <c:pt idx="178">
                  <c:v>96</c:v>
                </c:pt>
                <c:pt idx="179">
                  <c:v>96</c:v>
                </c:pt>
                <c:pt idx="180">
                  <c:v>96</c:v>
                </c:pt>
                <c:pt idx="181">
                  <c:v>95</c:v>
                </c:pt>
                <c:pt idx="182">
                  <c:v>95</c:v>
                </c:pt>
                <c:pt idx="183">
                  <c:v>95</c:v>
                </c:pt>
                <c:pt idx="184">
                  <c:v>95</c:v>
                </c:pt>
                <c:pt idx="185">
                  <c:v>95</c:v>
                </c:pt>
                <c:pt idx="186">
                  <c:v>95</c:v>
                </c:pt>
                <c:pt idx="187">
                  <c:v>95</c:v>
                </c:pt>
                <c:pt idx="188">
                  <c:v>95</c:v>
                </c:pt>
                <c:pt idx="189">
                  <c:v>95</c:v>
                </c:pt>
                <c:pt idx="190">
                  <c:v>95</c:v>
                </c:pt>
                <c:pt idx="191">
                  <c:v>95</c:v>
                </c:pt>
                <c:pt idx="192">
                  <c:v>95</c:v>
                </c:pt>
                <c:pt idx="193">
                  <c:v>95</c:v>
                </c:pt>
                <c:pt idx="194">
                  <c:v>95</c:v>
                </c:pt>
                <c:pt idx="195">
                  <c:v>94</c:v>
                </c:pt>
                <c:pt idx="196">
                  <c:v>93</c:v>
                </c:pt>
                <c:pt idx="197">
                  <c:v>92</c:v>
                </c:pt>
                <c:pt idx="198">
                  <c:v>92</c:v>
                </c:pt>
                <c:pt idx="199">
                  <c:v>92</c:v>
                </c:pt>
                <c:pt idx="200">
                  <c:v>92</c:v>
                </c:pt>
                <c:pt idx="201">
                  <c:v>92</c:v>
                </c:pt>
                <c:pt idx="202">
                  <c:v>92</c:v>
                </c:pt>
                <c:pt idx="203">
                  <c:v>91</c:v>
                </c:pt>
                <c:pt idx="204">
                  <c:v>90</c:v>
                </c:pt>
                <c:pt idx="205">
                  <c:v>90</c:v>
                </c:pt>
                <c:pt idx="206">
                  <c:v>90</c:v>
                </c:pt>
                <c:pt idx="207">
                  <c:v>90</c:v>
                </c:pt>
                <c:pt idx="208">
                  <c:v>90</c:v>
                </c:pt>
                <c:pt idx="209">
                  <c:v>90</c:v>
                </c:pt>
                <c:pt idx="210">
                  <c:v>90</c:v>
                </c:pt>
                <c:pt idx="211">
                  <c:v>90</c:v>
                </c:pt>
                <c:pt idx="212">
                  <c:v>90</c:v>
                </c:pt>
                <c:pt idx="213">
                  <c:v>90</c:v>
                </c:pt>
                <c:pt idx="214">
                  <c:v>90</c:v>
                </c:pt>
                <c:pt idx="215">
                  <c:v>90</c:v>
                </c:pt>
                <c:pt idx="216">
                  <c:v>90</c:v>
                </c:pt>
                <c:pt idx="217">
                  <c:v>90</c:v>
                </c:pt>
                <c:pt idx="218">
                  <c:v>90</c:v>
                </c:pt>
                <c:pt idx="219">
                  <c:v>90</c:v>
                </c:pt>
                <c:pt idx="220">
                  <c:v>90</c:v>
                </c:pt>
                <c:pt idx="221">
                  <c:v>90</c:v>
                </c:pt>
                <c:pt idx="222">
                  <c:v>90</c:v>
                </c:pt>
                <c:pt idx="223">
                  <c:v>90</c:v>
                </c:pt>
                <c:pt idx="224">
                  <c:v>89</c:v>
                </c:pt>
                <c:pt idx="225">
                  <c:v>88</c:v>
                </c:pt>
                <c:pt idx="226">
                  <c:v>88</c:v>
                </c:pt>
                <c:pt idx="227">
                  <c:v>88</c:v>
                </c:pt>
                <c:pt idx="228">
                  <c:v>88</c:v>
                </c:pt>
                <c:pt idx="229">
                  <c:v>88</c:v>
                </c:pt>
                <c:pt idx="230">
                  <c:v>88</c:v>
                </c:pt>
                <c:pt idx="231">
                  <c:v>88</c:v>
                </c:pt>
                <c:pt idx="232">
                  <c:v>88</c:v>
                </c:pt>
                <c:pt idx="233">
                  <c:v>88</c:v>
                </c:pt>
                <c:pt idx="234">
                  <c:v>88</c:v>
                </c:pt>
                <c:pt idx="235">
                  <c:v>88</c:v>
                </c:pt>
                <c:pt idx="236">
                  <c:v>88</c:v>
                </c:pt>
                <c:pt idx="237">
                  <c:v>88</c:v>
                </c:pt>
                <c:pt idx="238">
                  <c:v>88</c:v>
                </c:pt>
                <c:pt idx="239">
                  <c:v>88</c:v>
                </c:pt>
                <c:pt idx="240">
                  <c:v>88</c:v>
                </c:pt>
                <c:pt idx="241">
                  <c:v>88</c:v>
                </c:pt>
                <c:pt idx="242">
                  <c:v>88</c:v>
                </c:pt>
                <c:pt idx="243">
                  <c:v>88</c:v>
                </c:pt>
                <c:pt idx="244">
                  <c:v>87</c:v>
                </c:pt>
                <c:pt idx="245">
                  <c:v>87</c:v>
                </c:pt>
                <c:pt idx="246">
                  <c:v>86</c:v>
                </c:pt>
                <c:pt idx="247">
                  <c:v>86</c:v>
                </c:pt>
                <c:pt idx="248">
                  <c:v>86</c:v>
                </c:pt>
                <c:pt idx="249">
                  <c:v>86</c:v>
                </c:pt>
                <c:pt idx="250">
                  <c:v>86</c:v>
                </c:pt>
                <c:pt idx="251">
                  <c:v>85</c:v>
                </c:pt>
                <c:pt idx="252">
                  <c:v>85</c:v>
                </c:pt>
                <c:pt idx="253">
                  <c:v>85</c:v>
                </c:pt>
                <c:pt idx="254">
                  <c:v>85</c:v>
                </c:pt>
                <c:pt idx="255">
                  <c:v>85</c:v>
                </c:pt>
                <c:pt idx="256">
                  <c:v>85</c:v>
                </c:pt>
                <c:pt idx="257">
                  <c:v>85</c:v>
                </c:pt>
                <c:pt idx="258">
                  <c:v>85</c:v>
                </c:pt>
                <c:pt idx="259">
                  <c:v>85</c:v>
                </c:pt>
                <c:pt idx="260">
                  <c:v>84</c:v>
                </c:pt>
                <c:pt idx="261">
                  <c:v>84</c:v>
                </c:pt>
                <c:pt idx="262">
                  <c:v>84</c:v>
                </c:pt>
                <c:pt idx="263">
                  <c:v>84</c:v>
                </c:pt>
                <c:pt idx="264">
                  <c:v>84</c:v>
                </c:pt>
                <c:pt idx="265">
                  <c:v>84</c:v>
                </c:pt>
                <c:pt idx="266">
                  <c:v>83</c:v>
                </c:pt>
                <c:pt idx="267">
                  <c:v>83</c:v>
                </c:pt>
                <c:pt idx="268">
                  <c:v>83</c:v>
                </c:pt>
                <c:pt idx="269">
                  <c:v>83</c:v>
                </c:pt>
                <c:pt idx="270">
                  <c:v>82</c:v>
                </c:pt>
                <c:pt idx="271">
                  <c:v>81</c:v>
                </c:pt>
                <c:pt idx="272">
                  <c:v>81</c:v>
                </c:pt>
                <c:pt idx="273">
                  <c:v>80</c:v>
                </c:pt>
                <c:pt idx="274">
                  <c:v>80</c:v>
                </c:pt>
                <c:pt idx="275">
                  <c:v>80</c:v>
                </c:pt>
                <c:pt idx="276">
                  <c:v>80</c:v>
                </c:pt>
                <c:pt idx="277">
                  <c:v>80</c:v>
                </c:pt>
                <c:pt idx="278">
                  <c:v>80</c:v>
                </c:pt>
                <c:pt idx="279">
                  <c:v>80</c:v>
                </c:pt>
                <c:pt idx="280">
                  <c:v>79</c:v>
                </c:pt>
                <c:pt idx="281">
                  <c:v>79</c:v>
                </c:pt>
                <c:pt idx="282">
                  <c:v>78</c:v>
                </c:pt>
                <c:pt idx="283">
                  <c:v>78</c:v>
                </c:pt>
                <c:pt idx="284">
                  <c:v>78</c:v>
                </c:pt>
                <c:pt idx="285">
                  <c:v>78</c:v>
                </c:pt>
                <c:pt idx="286">
                  <c:v>78</c:v>
                </c:pt>
                <c:pt idx="287">
                  <c:v>78</c:v>
                </c:pt>
                <c:pt idx="288">
                  <c:v>77</c:v>
                </c:pt>
                <c:pt idx="289">
                  <c:v>76</c:v>
                </c:pt>
                <c:pt idx="290">
                  <c:v>76</c:v>
                </c:pt>
                <c:pt idx="291">
                  <c:v>76</c:v>
                </c:pt>
                <c:pt idx="292">
                  <c:v>76</c:v>
                </c:pt>
                <c:pt idx="293">
                  <c:v>75</c:v>
                </c:pt>
                <c:pt idx="294">
                  <c:v>75</c:v>
                </c:pt>
                <c:pt idx="295">
                  <c:v>75</c:v>
                </c:pt>
                <c:pt idx="296">
                  <c:v>75</c:v>
                </c:pt>
                <c:pt idx="297">
                  <c:v>75</c:v>
                </c:pt>
                <c:pt idx="298">
                  <c:v>75</c:v>
                </c:pt>
                <c:pt idx="299">
                  <c:v>75</c:v>
                </c:pt>
                <c:pt idx="300">
                  <c:v>75</c:v>
                </c:pt>
                <c:pt idx="301">
                  <c:v>75</c:v>
                </c:pt>
                <c:pt idx="302">
                  <c:v>75</c:v>
                </c:pt>
                <c:pt idx="303">
                  <c:v>75</c:v>
                </c:pt>
                <c:pt idx="304">
                  <c:v>75</c:v>
                </c:pt>
                <c:pt idx="305">
                  <c:v>75</c:v>
                </c:pt>
                <c:pt idx="306">
                  <c:v>75</c:v>
                </c:pt>
                <c:pt idx="307">
                  <c:v>74</c:v>
                </c:pt>
                <c:pt idx="308">
                  <c:v>74</c:v>
                </c:pt>
                <c:pt idx="309">
                  <c:v>74</c:v>
                </c:pt>
                <c:pt idx="310">
                  <c:v>72</c:v>
                </c:pt>
                <c:pt idx="311">
                  <c:v>72</c:v>
                </c:pt>
                <c:pt idx="312">
                  <c:v>72</c:v>
                </c:pt>
                <c:pt idx="313">
                  <c:v>72</c:v>
                </c:pt>
                <c:pt idx="314">
                  <c:v>72</c:v>
                </c:pt>
                <c:pt idx="315">
                  <c:v>72</c:v>
                </c:pt>
                <c:pt idx="316">
                  <c:v>71</c:v>
                </c:pt>
                <c:pt idx="317">
                  <c:v>71</c:v>
                </c:pt>
                <c:pt idx="318">
                  <c:v>71</c:v>
                </c:pt>
                <c:pt idx="319">
                  <c:v>71</c:v>
                </c:pt>
                <c:pt idx="320">
                  <c:v>71</c:v>
                </c:pt>
                <c:pt idx="321">
                  <c:v>70</c:v>
                </c:pt>
                <c:pt idx="322">
                  <c:v>70</c:v>
                </c:pt>
                <c:pt idx="323">
                  <c:v>70</c:v>
                </c:pt>
                <c:pt idx="324">
                  <c:v>70</c:v>
                </c:pt>
                <c:pt idx="325">
                  <c:v>70</c:v>
                </c:pt>
                <c:pt idx="326">
                  <c:v>70</c:v>
                </c:pt>
                <c:pt idx="327">
                  <c:v>70</c:v>
                </c:pt>
                <c:pt idx="328">
                  <c:v>70</c:v>
                </c:pt>
                <c:pt idx="329">
                  <c:v>70</c:v>
                </c:pt>
                <c:pt idx="330">
                  <c:v>70</c:v>
                </c:pt>
                <c:pt idx="331">
                  <c:v>70</c:v>
                </c:pt>
                <c:pt idx="332">
                  <c:v>70</c:v>
                </c:pt>
                <c:pt idx="333">
                  <c:v>69</c:v>
                </c:pt>
                <c:pt idx="334">
                  <c:v>69</c:v>
                </c:pt>
                <c:pt idx="335">
                  <c:v>69</c:v>
                </c:pt>
                <c:pt idx="336">
                  <c:v>68</c:v>
                </c:pt>
                <c:pt idx="337">
                  <c:v>68</c:v>
                </c:pt>
                <c:pt idx="338">
                  <c:v>68</c:v>
                </c:pt>
                <c:pt idx="339">
                  <c:v>68</c:v>
                </c:pt>
                <c:pt idx="340">
                  <c:v>68</c:v>
                </c:pt>
                <c:pt idx="341">
                  <c:v>68</c:v>
                </c:pt>
                <c:pt idx="342">
                  <c:v>67</c:v>
                </c:pt>
                <c:pt idx="343">
                  <c:v>67</c:v>
                </c:pt>
                <c:pt idx="344">
                  <c:v>67</c:v>
                </c:pt>
                <c:pt idx="345">
                  <c:v>67</c:v>
                </c:pt>
                <c:pt idx="346">
                  <c:v>67</c:v>
                </c:pt>
                <c:pt idx="347">
                  <c:v>67</c:v>
                </c:pt>
                <c:pt idx="348">
                  <c:v>67</c:v>
                </c:pt>
                <c:pt idx="349">
                  <c:v>67</c:v>
                </c:pt>
                <c:pt idx="350">
                  <c:v>67</c:v>
                </c:pt>
                <c:pt idx="351">
                  <c:v>67</c:v>
                </c:pt>
                <c:pt idx="352">
                  <c:v>67</c:v>
                </c:pt>
                <c:pt idx="353">
                  <c:v>67</c:v>
                </c:pt>
                <c:pt idx="354">
                  <c:v>66</c:v>
                </c:pt>
                <c:pt idx="355">
                  <c:v>65</c:v>
                </c:pt>
                <c:pt idx="356">
                  <c:v>65</c:v>
                </c:pt>
                <c:pt idx="357">
                  <c:v>65</c:v>
                </c:pt>
                <c:pt idx="358">
                  <c:v>65</c:v>
                </c:pt>
                <c:pt idx="359">
                  <c:v>65</c:v>
                </c:pt>
                <c:pt idx="360">
                  <c:v>65</c:v>
                </c:pt>
                <c:pt idx="361">
                  <c:v>65</c:v>
                </c:pt>
                <c:pt idx="362">
                  <c:v>65</c:v>
                </c:pt>
                <c:pt idx="363">
                  <c:v>65</c:v>
                </c:pt>
                <c:pt idx="364">
                  <c:v>65</c:v>
                </c:pt>
                <c:pt idx="365">
                  <c:v>64</c:v>
                </c:pt>
                <c:pt idx="366">
                  <c:v>63</c:v>
                </c:pt>
                <c:pt idx="367">
                  <c:v>63</c:v>
                </c:pt>
                <c:pt idx="368">
                  <c:v>63</c:v>
                </c:pt>
                <c:pt idx="369">
                  <c:v>62</c:v>
                </c:pt>
                <c:pt idx="370">
                  <c:v>62</c:v>
                </c:pt>
                <c:pt idx="371">
                  <c:v>61</c:v>
                </c:pt>
                <c:pt idx="372">
                  <c:v>60</c:v>
                </c:pt>
                <c:pt idx="373">
                  <c:v>60</c:v>
                </c:pt>
                <c:pt idx="374">
                  <c:v>60</c:v>
                </c:pt>
                <c:pt idx="375">
                  <c:v>60</c:v>
                </c:pt>
                <c:pt idx="376">
                  <c:v>60</c:v>
                </c:pt>
                <c:pt idx="377">
                  <c:v>58</c:v>
                </c:pt>
                <c:pt idx="378">
                  <c:v>58</c:v>
                </c:pt>
                <c:pt idx="379">
                  <c:v>54</c:v>
                </c:pt>
                <c:pt idx="380">
                  <c:v>53</c:v>
                </c:pt>
                <c:pt idx="381">
                  <c:v>53</c:v>
                </c:pt>
                <c:pt idx="382">
                  <c:v>52</c:v>
                </c:pt>
                <c:pt idx="383">
                  <c:v>52</c:v>
                </c:pt>
                <c:pt idx="384">
                  <c:v>52</c:v>
                </c:pt>
                <c:pt idx="385">
                  <c:v>52</c:v>
                </c:pt>
                <c:pt idx="386">
                  <c:v>49</c:v>
                </c:pt>
                <c:pt idx="387">
                  <c:v>48</c:v>
                </c:pt>
                <c:pt idx="388">
                  <c:v>48</c:v>
                </c:pt>
                <c:pt idx="389">
                  <c:v>48</c:v>
                </c:pt>
                <c:pt idx="390">
                  <c:v>46</c:v>
                </c:pt>
                <c:pt idx="391">
                  <c:v>46</c:v>
                </c:pt>
              </c:numCache>
            </c:numRef>
          </c:xVal>
          <c:yVal>
            <c:numRef>
              <c:f>Sheet1!$B$1:$B$392</c:f>
              <c:numCache>
                <c:formatCode>General</c:formatCode>
                <c:ptCount val="392"/>
                <c:pt idx="0">
                  <c:v>16</c:v>
                </c:pt>
                <c:pt idx="1">
                  <c:v>14</c:v>
                </c:pt>
                <c:pt idx="2">
                  <c:v>14</c:v>
                </c:pt>
                <c:pt idx="3">
                  <c:v>12</c:v>
                </c:pt>
                <c:pt idx="4">
                  <c:v>14</c:v>
                </c:pt>
                <c:pt idx="5">
                  <c:v>14</c:v>
                </c:pt>
                <c:pt idx="6">
                  <c:v>10</c:v>
                </c:pt>
                <c:pt idx="7">
                  <c:v>13</c:v>
                </c:pt>
                <c:pt idx="8">
                  <c:v>11</c:v>
                </c:pt>
                <c:pt idx="9">
                  <c:v>11</c:v>
                </c:pt>
                <c:pt idx="10">
                  <c:v>10</c:v>
                </c:pt>
                <c:pt idx="11">
                  <c:v>15</c:v>
                </c:pt>
                <c:pt idx="12">
                  <c:v>12</c:v>
                </c:pt>
                <c:pt idx="13">
                  <c:v>9</c:v>
                </c:pt>
                <c:pt idx="14">
                  <c:v>15</c:v>
                </c:pt>
                <c:pt idx="15">
                  <c:v>13</c:v>
                </c:pt>
                <c:pt idx="16">
                  <c:v>15.5</c:v>
                </c:pt>
                <c:pt idx="17">
                  <c:v>12</c:v>
                </c:pt>
                <c:pt idx="18">
                  <c:v>12</c:v>
                </c:pt>
                <c:pt idx="19">
                  <c:v>11</c:v>
                </c:pt>
                <c:pt idx="20">
                  <c:v>16.5</c:v>
                </c:pt>
                <c:pt idx="21">
                  <c:v>16</c:v>
                </c:pt>
                <c:pt idx="22">
                  <c:v>14</c:v>
                </c:pt>
                <c:pt idx="23">
                  <c:v>13</c:v>
                </c:pt>
                <c:pt idx="24">
                  <c:v>14</c:v>
                </c:pt>
                <c:pt idx="25">
                  <c:v>13</c:v>
                </c:pt>
                <c:pt idx="26">
                  <c:v>13</c:v>
                </c:pt>
                <c:pt idx="27">
                  <c:v>15</c:v>
                </c:pt>
                <c:pt idx="28">
                  <c:v>13</c:v>
                </c:pt>
                <c:pt idx="29">
                  <c:v>13</c:v>
                </c:pt>
                <c:pt idx="30">
                  <c:v>16</c:v>
                </c:pt>
                <c:pt idx="31">
                  <c:v>15.5</c:v>
                </c:pt>
                <c:pt idx="32">
                  <c:v>12</c:v>
                </c:pt>
                <c:pt idx="33">
                  <c:v>15</c:v>
                </c:pt>
                <c:pt idx="34">
                  <c:v>14</c:v>
                </c:pt>
                <c:pt idx="35">
                  <c:v>13</c:v>
                </c:pt>
                <c:pt idx="36">
                  <c:v>17.7</c:v>
                </c:pt>
                <c:pt idx="37">
                  <c:v>14</c:v>
                </c:pt>
                <c:pt idx="38">
                  <c:v>12</c:v>
                </c:pt>
                <c:pt idx="39">
                  <c:v>13</c:v>
                </c:pt>
                <c:pt idx="40">
                  <c:v>13</c:v>
                </c:pt>
                <c:pt idx="41">
                  <c:v>16.899999999999999</c:v>
                </c:pt>
                <c:pt idx="42">
                  <c:v>14</c:v>
                </c:pt>
                <c:pt idx="43">
                  <c:v>14</c:v>
                </c:pt>
                <c:pt idx="44">
                  <c:v>14.5</c:v>
                </c:pt>
                <c:pt idx="45">
                  <c:v>18</c:v>
                </c:pt>
                <c:pt idx="46">
                  <c:v>16</c:v>
                </c:pt>
                <c:pt idx="47">
                  <c:v>15</c:v>
                </c:pt>
                <c:pt idx="48">
                  <c:v>14</c:v>
                </c:pt>
                <c:pt idx="49">
                  <c:v>15</c:v>
                </c:pt>
                <c:pt idx="50">
                  <c:v>17</c:v>
                </c:pt>
                <c:pt idx="51">
                  <c:v>15</c:v>
                </c:pt>
                <c:pt idx="52">
                  <c:v>14</c:v>
                </c:pt>
                <c:pt idx="53">
                  <c:v>14</c:v>
                </c:pt>
                <c:pt idx="54">
                  <c:v>15</c:v>
                </c:pt>
                <c:pt idx="55">
                  <c:v>13</c:v>
                </c:pt>
                <c:pt idx="56">
                  <c:v>14</c:v>
                </c:pt>
                <c:pt idx="57">
                  <c:v>11</c:v>
                </c:pt>
                <c:pt idx="58">
                  <c:v>15</c:v>
                </c:pt>
                <c:pt idx="59">
                  <c:v>13</c:v>
                </c:pt>
                <c:pt idx="60">
                  <c:v>14</c:v>
                </c:pt>
                <c:pt idx="61">
                  <c:v>14</c:v>
                </c:pt>
                <c:pt idx="62">
                  <c:v>16</c:v>
                </c:pt>
                <c:pt idx="63">
                  <c:v>16</c:v>
                </c:pt>
                <c:pt idx="64">
                  <c:v>13</c:v>
                </c:pt>
                <c:pt idx="65">
                  <c:v>13</c:v>
                </c:pt>
                <c:pt idx="66">
                  <c:v>18.5</c:v>
                </c:pt>
                <c:pt idx="67">
                  <c:v>16</c:v>
                </c:pt>
                <c:pt idx="68">
                  <c:v>14</c:v>
                </c:pt>
                <c:pt idx="69">
                  <c:v>13</c:v>
                </c:pt>
                <c:pt idx="70">
                  <c:v>15</c:v>
                </c:pt>
                <c:pt idx="71">
                  <c:v>15</c:v>
                </c:pt>
                <c:pt idx="72">
                  <c:v>13</c:v>
                </c:pt>
                <c:pt idx="73">
                  <c:v>17.5</c:v>
                </c:pt>
                <c:pt idx="74">
                  <c:v>15.5</c:v>
                </c:pt>
                <c:pt idx="75">
                  <c:v>19.2</c:v>
                </c:pt>
                <c:pt idx="76">
                  <c:v>15.5</c:v>
                </c:pt>
                <c:pt idx="77">
                  <c:v>17</c:v>
                </c:pt>
                <c:pt idx="78">
                  <c:v>13</c:v>
                </c:pt>
                <c:pt idx="79">
                  <c:v>16</c:v>
                </c:pt>
                <c:pt idx="80">
                  <c:v>14</c:v>
                </c:pt>
                <c:pt idx="81">
                  <c:v>17.5</c:v>
                </c:pt>
                <c:pt idx="82">
                  <c:v>19.399999999999999</c:v>
                </c:pt>
                <c:pt idx="83">
                  <c:v>17.5</c:v>
                </c:pt>
                <c:pt idx="84">
                  <c:v>20.2</c:v>
                </c:pt>
                <c:pt idx="85">
                  <c:v>18.100000000000001</c:v>
                </c:pt>
                <c:pt idx="86">
                  <c:v>16.5</c:v>
                </c:pt>
                <c:pt idx="87">
                  <c:v>14</c:v>
                </c:pt>
                <c:pt idx="88">
                  <c:v>18.2</c:v>
                </c:pt>
                <c:pt idx="89">
                  <c:v>16.2</c:v>
                </c:pt>
                <c:pt idx="90">
                  <c:v>32.700000000000003</c:v>
                </c:pt>
                <c:pt idx="91">
                  <c:v>18</c:v>
                </c:pt>
                <c:pt idx="92">
                  <c:v>13</c:v>
                </c:pt>
                <c:pt idx="93">
                  <c:v>13</c:v>
                </c:pt>
                <c:pt idx="94">
                  <c:v>15</c:v>
                </c:pt>
                <c:pt idx="95">
                  <c:v>17</c:v>
                </c:pt>
                <c:pt idx="96">
                  <c:v>13</c:v>
                </c:pt>
                <c:pt idx="97">
                  <c:v>17.600000000000001</c:v>
                </c:pt>
                <c:pt idx="98">
                  <c:v>17</c:v>
                </c:pt>
                <c:pt idx="99">
                  <c:v>19.2</c:v>
                </c:pt>
                <c:pt idx="100">
                  <c:v>23</c:v>
                </c:pt>
                <c:pt idx="101">
                  <c:v>20</c:v>
                </c:pt>
                <c:pt idx="102">
                  <c:v>15.5</c:v>
                </c:pt>
                <c:pt idx="103">
                  <c:v>16.5</c:v>
                </c:pt>
                <c:pt idx="104">
                  <c:v>18.100000000000001</c:v>
                </c:pt>
                <c:pt idx="105">
                  <c:v>24.2</c:v>
                </c:pt>
                <c:pt idx="106">
                  <c:v>25.4</c:v>
                </c:pt>
                <c:pt idx="107">
                  <c:v>25</c:v>
                </c:pt>
                <c:pt idx="108">
                  <c:v>21.6</c:v>
                </c:pt>
                <c:pt idx="109">
                  <c:v>21.5</c:v>
                </c:pt>
                <c:pt idx="110">
                  <c:v>28.8</c:v>
                </c:pt>
                <c:pt idx="111">
                  <c:v>26.8</c:v>
                </c:pt>
                <c:pt idx="112">
                  <c:v>26</c:v>
                </c:pt>
                <c:pt idx="113">
                  <c:v>18</c:v>
                </c:pt>
                <c:pt idx="114">
                  <c:v>19</c:v>
                </c:pt>
                <c:pt idx="115">
                  <c:v>22</c:v>
                </c:pt>
                <c:pt idx="116">
                  <c:v>18</c:v>
                </c:pt>
                <c:pt idx="117">
                  <c:v>24</c:v>
                </c:pt>
                <c:pt idx="118">
                  <c:v>16</c:v>
                </c:pt>
                <c:pt idx="119">
                  <c:v>17</c:v>
                </c:pt>
                <c:pt idx="120">
                  <c:v>15</c:v>
                </c:pt>
                <c:pt idx="121">
                  <c:v>21</c:v>
                </c:pt>
                <c:pt idx="122">
                  <c:v>20</c:v>
                </c:pt>
                <c:pt idx="123">
                  <c:v>18.5</c:v>
                </c:pt>
                <c:pt idx="124">
                  <c:v>17</c:v>
                </c:pt>
                <c:pt idx="125">
                  <c:v>17.5</c:v>
                </c:pt>
                <c:pt idx="126">
                  <c:v>21.5</c:v>
                </c:pt>
                <c:pt idx="127">
                  <c:v>21.5</c:v>
                </c:pt>
                <c:pt idx="128">
                  <c:v>19.899999999999999</c:v>
                </c:pt>
                <c:pt idx="129">
                  <c:v>18.600000000000001</c:v>
                </c:pt>
                <c:pt idx="130">
                  <c:v>20.6</c:v>
                </c:pt>
                <c:pt idx="131">
                  <c:v>23.5</c:v>
                </c:pt>
                <c:pt idx="132">
                  <c:v>22.4</c:v>
                </c:pt>
                <c:pt idx="133">
                  <c:v>25</c:v>
                </c:pt>
                <c:pt idx="134">
                  <c:v>19</c:v>
                </c:pt>
                <c:pt idx="135">
                  <c:v>21</c:v>
                </c:pt>
                <c:pt idx="136">
                  <c:v>16</c:v>
                </c:pt>
                <c:pt idx="137">
                  <c:v>18</c:v>
                </c:pt>
                <c:pt idx="138">
                  <c:v>18</c:v>
                </c:pt>
                <c:pt idx="139">
                  <c:v>18</c:v>
                </c:pt>
                <c:pt idx="140">
                  <c:v>16</c:v>
                </c:pt>
                <c:pt idx="141">
                  <c:v>22</c:v>
                </c:pt>
                <c:pt idx="142">
                  <c:v>20.5</c:v>
                </c:pt>
                <c:pt idx="143">
                  <c:v>19.2</c:v>
                </c:pt>
                <c:pt idx="144">
                  <c:v>20.6</c:v>
                </c:pt>
                <c:pt idx="145">
                  <c:v>23.2</c:v>
                </c:pt>
                <c:pt idx="146">
                  <c:v>27.9</c:v>
                </c:pt>
                <c:pt idx="147">
                  <c:v>26.6</c:v>
                </c:pt>
                <c:pt idx="148">
                  <c:v>20.3</c:v>
                </c:pt>
                <c:pt idx="149">
                  <c:v>20</c:v>
                </c:pt>
                <c:pt idx="150">
                  <c:v>19</c:v>
                </c:pt>
                <c:pt idx="151">
                  <c:v>17</c:v>
                </c:pt>
                <c:pt idx="152">
                  <c:v>18</c:v>
                </c:pt>
                <c:pt idx="153">
                  <c:v>19</c:v>
                </c:pt>
                <c:pt idx="154">
                  <c:v>16</c:v>
                </c:pt>
                <c:pt idx="155">
                  <c:v>18</c:v>
                </c:pt>
                <c:pt idx="156">
                  <c:v>18</c:v>
                </c:pt>
                <c:pt idx="157">
                  <c:v>19</c:v>
                </c:pt>
                <c:pt idx="158">
                  <c:v>15</c:v>
                </c:pt>
                <c:pt idx="159">
                  <c:v>16</c:v>
                </c:pt>
                <c:pt idx="160">
                  <c:v>20</c:v>
                </c:pt>
                <c:pt idx="161">
                  <c:v>22</c:v>
                </c:pt>
                <c:pt idx="162">
                  <c:v>20</c:v>
                </c:pt>
                <c:pt idx="163">
                  <c:v>19</c:v>
                </c:pt>
                <c:pt idx="164">
                  <c:v>20.5</c:v>
                </c:pt>
                <c:pt idx="165">
                  <c:v>23.7</c:v>
                </c:pt>
                <c:pt idx="166">
                  <c:v>32.9</c:v>
                </c:pt>
                <c:pt idx="167">
                  <c:v>22</c:v>
                </c:pt>
                <c:pt idx="168">
                  <c:v>18.5</c:v>
                </c:pt>
                <c:pt idx="169">
                  <c:v>18</c:v>
                </c:pt>
                <c:pt idx="170">
                  <c:v>19</c:v>
                </c:pt>
                <c:pt idx="171">
                  <c:v>23</c:v>
                </c:pt>
                <c:pt idx="172">
                  <c:v>24</c:v>
                </c:pt>
                <c:pt idx="173">
                  <c:v>24</c:v>
                </c:pt>
                <c:pt idx="174">
                  <c:v>18</c:v>
                </c:pt>
                <c:pt idx="175">
                  <c:v>22</c:v>
                </c:pt>
                <c:pt idx="176">
                  <c:v>27.2</c:v>
                </c:pt>
                <c:pt idx="177">
                  <c:v>23.9</c:v>
                </c:pt>
                <c:pt idx="178">
                  <c:v>24</c:v>
                </c:pt>
                <c:pt idx="179">
                  <c:v>25.5</c:v>
                </c:pt>
                <c:pt idx="180">
                  <c:v>32</c:v>
                </c:pt>
                <c:pt idx="181">
                  <c:v>24</c:v>
                </c:pt>
                <c:pt idx="182">
                  <c:v>22</c:v>
                </c:pt>
                <c:pt idx="183">
                  <c:v>25</c:v>
                </c:pt>
                <c:pt idx="184">
                  <c:v>25</c:v>
                </c:pt>
                <c:pt idx="185">
                  <c:v>24</c:v>
                </c:pt>
                <c:pt idx="186">
                  <c:v>23</c:v>
                </c:pt>
                <c:pt idx="187">
                  <c:v>20</c:v>
                </c:pt>
                <c:pt idx="188">
                  <c:v>19</c:v>
                </c:pt>
                <c:pt idx="189">
                  <c:v>18</c:v>
                </c:pt>
                <c:pt idx="190">
                  <c:v>23</c:v>
                </c:pt>
                <c:pt idx="191">
                  <c:v>17.5</c:v>
                </c:pt>
                <c:pt idx="192">
                  <c:v>20.5</c:v>
                </c:pt>
                <c:pt idx="193">
                  <c:v>27.5</c:v>
                </c:pt>
                <c:pt idx="194">
                  <c:v>21.1</c:v>
                </c:pt>
                <c:pt idx="195">
                  <c:v>22</c:v>
                </c:pt>
                <c:pt idx="196">
                  <c:v>26</c:v>
                </c:pt>
                <c:pt idx="197">
                  <c:v>28</c:v>
                </c:pt>
                <c:pt idx="198">
                  <c:v>25</c:v>
                </c:pt>
                <c:pt idx="199">
                  <c:v>37</c:v>
                </c:pt>
                <c:pt idx="200">
                  <c:v>25.8</c:v>
                </c:pt>
                <c:pt idx="201">
                  <c:v>24</c:v>
                </c:pt>
                <c:pt idx="202">
                  <c:v>26</c:v>
                </c:pt>
                <c:pt idx="203">
                  <c:v>20</c:v>
                </c:pt>
                <c:pt idx="204">
                  <c:v>24</c:v>
                </c:pt>
                <c:pt idx="205">
                  <c:v>21</c:v>
                </c:pt>
                <c:pt idx="206">
                  <c:v>28</c:v>
                </c:pt>
                <c:pt idx="207">
                  <c:v>28</c:v>
                </c:pt>
                <c:pt idx="208">
                  <c:v>20</c:v>
                </c:pt>
                <c:pt idx="209">
                  <c:v>18</c:v>
                </c:pt>
                <c:pt idx="210">
                  <c:v>26</c:v>
                </c:pt>
                <c:pt idx="211">
                  <c:v>19</c:v>
                </c:pt>
                <c:pt idx="212">
                  <c:v>22.5</c:v>
                </c:pt>
                <c:pt idx="213">
                  <c:v>19.399999999999999</c:v>
                </c:pt>
                <c:pt idx="214">
                  <c:v>20.2</c:v>
                </c:pt>
                <c:pt idx="215">
                  <c:v>23.9</c:v>
                </c:pt>
                <c:pt idx="216">
                  <c:v>28.4</c:v>
                </c:pt>
                <c:pt idx="217">
                  <c:v>33.5</c:v>
                </c:pt>
                <c:pt idx="218">
                  <c:v>28</c:v>
                </c:pt>
                <c:pt idx="219">
                  <c:v>24.3</c:v>
                </c:pt>
                <c:pt idx="220">
                  <c:v>19.100000000000001</c:v>
                </c:pt>
                <c:pt idx="221">
                  <c:v>29.8</c:v>
                </c:pt>
                <c:pt idx="222">
                  <c:v>27</c:v>
                </c:pt>
                <c:pt idx="223">
                  <c:v>27</c:v>
                </c:pt>
                <c:pt idx="224">
                  <c:v>25.5</c:v>
                </c:pt>
                <c:pt idx="225">
                  <c:v>27</c:v>
                </c:pt>
                <c:pt idx="226">
                  <c:v>27</c:v>
                </c:pt>
                <c:pt idx="227">
                  <c:v>19</c:v>
                </c:pt>
                <c:pt idx="228">
                  <c:v>18</c:v>
                </c:pt>
                <c:pt idx="229">
                  <c:v>27</c:v>
                </c:pt>
                <c:pt idx="230">
                  <c:v>18</c:v>
                </c:pt>
                <c:pt idx="231">
                  <c:v>20</c:v>
                </c:pt>
                <c:pt idx="232">
                  <c:v>23</c:v>
                </c:pt>
                <c:pt idx="233">
                  <c:v>19</c:v>
                </c:pt>
                <c:pt idx="234">
                  <c:v>24.5</c:v>
                </c:pt>
                <c:pt idx="235">
                  <c:v>25.1</c:v>
                </c:pt>
                <c:pt idx="236">
                  <c:v>22.3</c:v>
                </c:pt>
                <c:pt idx="237">
                  <c:v>26.4</c:v>
                </c:pt>
                <c:pt idx="238">
                  <c:v>35</c:v>
                </c:pt>
                <c:pt idx="239">
                  <c:v>20.2</c:v>
                </c:pt>
                <c:pt idx="240">
                  <c:v>28</c:v>
                </c:pt>
                <c:pt idx="241">
                  <c:v>27</c:v>
                </c:pt>
                <c:pt idx="242">
                  <c:v>34</c:v>
                </c:pt>
                <c:pt idx="243">
                  <c:v>36</c:v>
                </c:pt>
                <c:pt idx="244">
                  <c:v>25</c:v>
                </c:pt>
                <c:pt idx="245">
                  <c:v>21</c:v>
                </c:pt>
                <c:pt idx="246">
                  <c:v>23</c:v>
                </c:pt>
                <c:pt idx="247">
                  <c:v>21</c:v>
                </c:pt>
                <c:pt idx="248">
                  <c:v>22</c:v>
                </c:pt>
                <c:pt idx="249">
                  <c:v>28</c:v>
                </c:pt>
                <c:pt idx="250">
                  <c:v>27</c:v>
                </c:pt>
                <c:pt idx="251">
                  <c:v>21</c:v>
                </c:pt>
                <c:pt idx="252">
                  <c:v>19</c:v>
                </c:pt>
                <c:pt idx="253">
                  <c:v>20.2</c:v>
                </c:pt>
                <c:pt idx="254">
                  <c:v>20.8</c:v>
                </c:pt>
                <c:pt idx="255">
                  <c:v>23.8</c:v>
                </c:pt>
                <c:pt idx="256">
                  <c:v>19.8</c:v>
                </c:pt>
                <c:pt idx="257">
                  <c:v>17.600000000000001</c:v>
                </c:pt>
                <c:pt idx="258">
                  <c:v>31</c:v>
                </c:pt>
                <c:pt idx="259">
                  <c:v>38</c:v>
                </c:pt>
                <c:pt idx="260">
                  <c:v>27.2</c:v>
                </c:pt>
                <c:pt idx="261">
                  <c:v>26.6</c:v>
                </c:pt>
                <c:pt idx="262">
                  <c:v>30</c:v>
                </c:pt>
                <c:pt idx="263">
                  <c:v>29</c:v>
                </c:pt>
                <c:pt idx="264">
                  <c:v>36</c:v>
                </c:pt>
                <c:pt idx="265">
                  <c:v>32</c:v>
                </c:pt>
                <c:pt idx="266">
                  <c:v>29</c:v>
                </c:pt>
                <c:pt idx="267">
                  <c:v>23</c:v>
                </c:pt>
                <c:pt idx="268">
                  <c:v>27</c:v>
                </c:pt>
                <c:pt idx="269">
                  <c:v>33.5</c:v>
                </c:pt>
                <c:pt idx="270">
                  <c:v>31</c:v>
                </c:pt>
                <c:pt idx="271">
                  <c:v>25</c:v>
                </c:pt>
                <c:pt idx="272">
                  <c:v>24</c:v>
                </c:pt>
                <c:pt idx="273">
                  <c:v>25</c:v>
                </c:pt>
                <c:pt idx="274">
                  <c:v>28</c:v>
                </c:pt>
                <c:pt idx="275">
                  <c:v>26</c:v>
                </c:pt>
                <c:pt idx="276">
                  <c:v>30</c:v>
                </c:pt>
                <c:pt idx="277">
                  <c:v>35.700000000000003</c:v>
                </c:pt>
                <c:pt idx="278">
                  <c:v>27.4</c:v>
                </c:pt>
                <c:pt idx="279">
                  <c:v>28.1</c:v>
                </c:pt>
                <c:pt idx="280">
                  <c:v>26</c:v>
                </c:pt>
                <c:pt idx="281">
                  <c:v>28</c:v>
                </c:pt>
                <c:pt idx="282">
                  <c:v>26</c:v>
                </c:pt>
                <c:pt idx="283">
                  <c:v>23</c:v>
                </c:pt>
                <c:pt idx="284">
                  <c:v>18</c:v>
                </c:pt>
                <c:pt idx="285">
                  <c:v>29</c:v>
                </c:pt>
                <c:pt idx="286">
                  <c:v>30.5</c:v>
                </c:pt>
                <c:pt idx="287">
                  <c:v>34.299999999999997</c:v>
                </c:pt>
                <c:pt idx="288">
                  <c:v>25.4</c:v>
                </c:pt>
                <c:pt idx="289">
                  <c:v>30</c:v>
                </c:pt>
                <c:pt idx="290">
                  <c:v>22</c:v>
                </c:pt>
                <c:pt idx="291">
                  <c:v>41.5</c:v>
                </c:pt>
                <c:pt idx="292">
                  <c:v>30.7</c:v>
                </c:pt>
                <c:pt idx="293">
                  <c:v>24</c:v>
                </c:pt>
                <c:pt idx="294">
                  <c:v>25</c:v>
                </c:pt>
                <c:pt idx="295">
                  <c:v>28</c:v>
                </c:pt>
                <c:pt idx="296">
                  <c:v>24</c:v>
                </c:pt>
                <c:pt idx="297">
                  <c:v>26</c:v>
                </c:pt>
                <c:pt idx="298">
                  <c:v>29</c:v>
                </c:pt>
                <c:pt idx="299">
                  <c:v>28</c:v>
                </c:pt>
                <c:pt idx="300">
                  <c:v>26</c:v>
                </c:pt>
                <c:pt idx="301">
                  <c:v>30.9</c:v>
                </c:pt>
                <c:pt idx="302">
                  <c:v>31.3</c:v>
                </c:pt>
                <c:pt idx="303">
                  <c:v>32.200000000000003</c:v>
                </c:pt>
                <c:pt idx="304">
                  <c:v>33.700000000000003</c:v>
                </c:pt>
                <c:pt idx="305">
                  <c:v>32.4</c:v>
                </c:pt>
                <c:pt idx="306">
                  <c:v>36</c:v>
                </c:pt>
                <c:pt idx="307">
                  <c:v>33</c:v>
                </c:pt>
                <c:pt idx="308">
                  <c:v>31.6</c:v>
                </c:pt>
                <c:pt idx="309">
                  <c:v>36</c:v>
                </c:pt>
                <c:pt idx="310">
                  <c:v>22</c:v>
                </c:pt>
                <c:pt idx="311">
                  <c:v>21</c:v>
                </c:pt>
                <c:pt idx="312">
                  <c:v>15</c:v>
                </c:pt>
                <c:pt idx="313">
                  <c:v>15</c:v>
                </c:pt>
                <c:pt idx="314">
                  <c:v>26.5</c:v>
                </c:pt>
                <c:pt idx="315">
                  <c:v>32.4</c:v>
                </c:pt>
                <c:pt idx="316">
                  <c:v>25</c:v>
                </c:pt>
                <c:pt idx="317">
                  <c:v>29.5</c:v>
                </c:pt>
                <c:pt idx="318">
                  <c:v>31.5</c:v>
                </c:pt>
                <c:pt idx="319">
                  <c:v>31.9</c:v>
                </c:pt>
                <c:pt idx="320">
                  <c:v>27.2</c:v>
                </c:pt>
                <c:pt idx="321">
                  <c:v>30</c:v>
                </c:pt>
                <c:pt idx="322">
                  <c:v>26</c:v>
                </c:pt>
                <c:pt idx="323">
                  <c:v>29</c:v>
                </c:pt>
                <c:pt idx="324">
                  <c:v>29</c:v>
                </c:pt>
                <c:pt idx="325">
                  <c:v>32</c:v>
                </c:pt>
                <c:pt idx="326">
                  <c:v>33.5</c:v>
                </c:pt>
                <c:pt idx="327">
                  <c:v>39.4</c:v>
                </c:pt>
                <c:pt idx="328">
                  <c:v>34.200000000000003</c:v>
                </c:pt>
                <c:pt idx="329">
                  <c:v>34.5</c:v>
                </c:pt>
                <c:pt idx="330">
                  <c:v>32.1</c:v>
                </c:pt>
                <c:pt idx="331">
                  <c:v>36</c:v>
                </c:pt>
                <c:pt idx="332">
                  <c:v>34</c:v>
                </c:pt>
                <c:pt idx="333">
                  <c:v>35</c:v>
                </c:pt>
                <c:pt idx="334">
                  <c:v>26</c:v>
                </c:pt>
                <c:pt idx="335">
                  <c:v>37.299999999999997</c:v>
                </c:pt>
                <c:pt idx="336">
                  <c:v>31.5</c:v>
                </c:pt>
                <c:pt idx="337">
                  <c:v>30</c:v>
                </c:pt>
                <c:pt idx="338">
                  <c:v>29.5</c:v>
                </c:pt>
                <c:pt idx="339">
                  <c:v>34.1</c:v>
                </c:pt>
                <c:pt idx="340">
                  <c:v>37</c:v>
                </c:pt>
                <c:pt idx="341">
                  <c:v>31</c:v>
                </c:pt>
                <c:pt idx="342">
                  <c:v>31</c:v>
                </c:pt>
                <c:pt idx="343">
                  <c:v>26</c:v>
                </c:pt>
                <c:pt idx="344">
                  <c:v>31</c:v>
                </c:pt>
                <c:pt idx="345">
                  <c:v>30</c:v>
                </c:pt>
                <c:pt idx="346">
                  <c:v>36.4</c:v>
                </c:pt>
                <c:pt idx="347">
                  <c:v>30</c:v>
                </c:pt>
                <c:pt idx="348">
                  <c:v>44.6</c:v>
                </c:pt>
                <c:pt idx="349">
                  <c:v>33.799999999999997</c:v>
                </c:pt>
                <c:pt idx="350">
                  <c:v>32.299999999999997</c:v>
                </c:pt>
                <c:pt idx="351">
                  <c:v>38</c:v>
                </c:pt>
                <c:pt idx="352">
                  <c:v>32</c:v>
                </c:pt>
                <c:pt idx="353">
                  <c:v>38</c:v>
                </c:pt>
                <c:pt idx="354">
                  <c:v>36.1</c:v>
                </c:pt>
                <c:pt idx="355">
                  <c:v>31</c:v>
                </c:pt>
                <c:pt idx="356">
                  <c:v>32</c:v>
                </c:pt>
                <c:pt idx="357">
                  <c:v>34.1</c:v>
                </c:pt>
                <c:pt idx="358">
                  <c:v>31.8</c:v>
                </c:pt>
                <c:pt idx="359">
                  <c:v>37.200000000000003</c:v>
                </c:pt>
                <c:pt idx="360">
                  <c:v>46.6</c:v>
                </c:pt>
                <c:pt idx="361">
                  <c:v>40.799999999999997</c:v>
                </c:pt>
                <c:pt idx="362">
                  <c:v>37</c:v>
                </c:pt>
                <c:pt idx="363">
                  <c:v>34.4</c:v>
                </c:pt>
                <c:pt idx="364">
                  <c:v>29.9</c:v>
                </c:pt>
                <c:pt idx="365">
                  <c:v>39</c:v>
                </c:pt>
                <c:pt idx="366">
                  <c:v>30.5</c:v>
                </c:pt>
                <c:pt idx="367">
                  <c:v>34.700000000000003</c:v>
                </c:pt>
                <c:pt idx="368">
                  <c:v>38</c:v>
                </c:pt>
                <c:pt idx="369">
                  <c:v>29.8</c:v>
                </c:pt>
                <c:pt idx="370">
                  <c:v>37.700000000000003</c:v>
                </c:pt>
                <c:pt idx="371">
                  <c:v>32</c:v>
                </c:pt>
                <c:pt idx="372">
                  <c:v>27</c:v>
                </c:pt>
                <c:pt idx="373">
                  <c:v>24.5</c:v>
                </c:pt>
                <c:pt idx="374">
                  <c:v>36.1</c:v>
                </c:pt>
                <c:pt idx="375">
                  <c:v>38.1</c:v>
                </c:pt>
                <c:pt idx="376">
                  <c:v>35.1</c:v>
                </c:pt>
                <c:pt idx="377">
                  <c:v>36</c:v>
                </c:pt>
                <c:pt idx="378">
                  <c:v>39.1</c:v>
                </c:pt>
                <c:pt idx="379">
                  <c:v>23</c:v>
                </c:pt>
                <c:pt idx="380">
                  <c:v>33</c:v>
                </c:pt>
                <c:pt idx="381">
                  <c:v>33</c:v>
                </c:pt>
                <c:pt idx="382">
                  <c:v>31</c:v>
                </c:pt>
                <c:pt idx="383">
                  <c:v>29</c:v>
                </c:pt>
                <c:pt idx="384">
                  <c:v>32.799999999999997</c:v>
                </c:pt>
                <c:pt idx="385">
                  <c:v>44</c:v>
                </c:pt>
                <c:pt idx="386">
                  <c:v>29</c:v>
                </c:pt>
                <c:pt idx="387">
                  <c:v>43.1</c:v>
                </c:pt>
                <c:pt idx="388">
                  <c:v>44.3</c:v>
                </c:pt>
                <c:pt idx="389">
                  <c:v>43.4</c:v>
                </c:pt>
                <c:pt idx="390">
                  <c:v>26</c:v>
                </c:pt>
                <c:pt idx="391">
                  <c:v>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B5-E244-A739-523FCBC083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2463368"/>
        <c:axId val="602461728"/>
      </c:scatterChart>
      <c:valAx>
        <c:axId val="602463368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SG"/>
          </a:p>
        </c:txPr>
        <c:crossAx val="602461728"/>
        <c:crosses val="autoZero"/>
        <c:crossBetween val="midCat"/>
        <c:majorUnit val="40"/>
      </c:valAx>
      <c:valAx>
        <c:axId val="602461728"/>
        <c:scaling>
          <c:orientation val="minMax"/>
          <c:min val="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SG"/>
          </a:p>
        </c:txPr>
        <c:crossAx val="602463368"/>
        <c:crosses val="autoZero"/>
        <c:crossBetween val="midCat"/>
        <c:majorUnit val="1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SG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39723623235873"/>
          <c:y val="5.9094516647120211E-2"/>
          <c:w val="0.84308232362230984"/>
          <c:h val="0.81275555615950645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004BE2"/>
              </a:solidFill>
              <a:ln w="9525">
                <a:solidFill>
                  <a:srgbClr val="004BE2"/>
                </a:solidFill>
              </a:ln>
              <a:effectLst/>
            </c:spPr>
          </c:marker>
          <c:xVal>
            <c:numRef>
              <c:f>Sheet1!$A$1:$A$392</c:f>
              <c:numCache>
                <c:formatCode>General</c:formatCode>
                <c:ptCount val="392"/>
                <c:pt idx="0">
                  <c:v>230</c:v>
                </c:pt>
                <c:pt idx="1">
                  <c:v>225</c:v>
                </c:pt>
                <c:pt idx="2">
                  <c:v>225</c:v>
                </c:pt>
                <c:pt idx="3">
                  <c:v>225</c:v>
                </c:pt>
                <c:pt idx="4">
                  <c:v>220</c:v>
                </c:pt>
                <c:pt idx="5">
                  <c:v>215</c:v>
                </c:pt>
                <c:pt idx="6">
                  <c:v>215</c:v>
                </c:pt>
                <c:pt idx="7">
                  <c:v>215</c:v>
                </c:pt>
                <c:pt idx="8">
                  <c:v>210</c:v>
                </c:pt>
                <c:pt idx="9">
                  <c:v>208</c:v>
                </c:pt>
                <c:pt idx="10">
                  <c:v>200</c:v>
                </c:pt>
                <c:pt idx="11">
                  <c:v>198</c:v>
                </c:pt>
                <c:pt idx="12">
                  <c:v>198</c:v>
                </c:pt>
                <c:pt idx="13">
                  <c:v>193</c:v>
                </c:pt>
                <c:pt idx="14">
                  <c:v>190</c:v>
                </c:pt>
                <c:pt idx="15">
                  <c:v>190</c:v>
                </c:pt>
                <c:pt idx="16">
                  <c:v>190</c:v>
                </c:pt>
                <c:pt idx="17">
                  <c:v>180</c:v>
                </c:pt>
                <c:pt idx="18">
                  <c:v>180</c:v>
                </c:pt>
                <c:pt idx="19">
                  <c:v>180</c:v>
                </c:pt>
                <c:pt idx="20">
                  <c:v>180</c:v>
                </c:pt>
                <c:pt idx="21">
                  <c:v>180</c:v>
                </c:pt>
                <c:pt idx="22">
                  <c:v>175</c:v>
                </c:pt>
                <c:pt idx="23">
                  <c:v>175</c:v>
                </c:pt>
                <c:pt idx="24">
                  <c:v>175</c:v>
                </c:pt>
                <c:pt idx="25">
                  <c:v>175</c:v>
                </c:pt>
                <c:pt idx="26">
                  <c:v>175</c:v>
                </c:pt>
                <c:pt idx="27">
                  <c:v>170</c:v>
                </c:pt>
                <c:pt idx="28">
                  <c:v>170</c:v>
                </c:pt>
                <c:pt idx="29">
                  <c:v>170</c:v>
                </c:pt>
                <c:pt idx="30">
                  <c:v>170</c:v>
                </c:pt>
                <c:pt idx="31">
                  <c:v>170</c:v>
                </c:pt>
                <c:pt idx="32">
                  <c:v>167</c:v>
                </c:pt>
                <c:pt idx="33">
                  <c:v>165</c:v>
                </c:pt>
                <c:pt idx="34">
                  <c:v>165</c:v>
                </c:pt>
                <c:pt idx="35">
                  <c:v>165</c:v>
                </c:pt>
                <c:pt idx="36">
                  <c:v>165</c:v>
                </c:pt>
                <c:pt idx="37">
                  <c:v>160</c:v>
                </c:pt>
                <c:pt idx="38">
                  <c:v>160</c:v>
                </c:pt>
                <c:pt idx="39">
                  <c:v>158</c:v>
                </c:pt>
                <c:pt idx="40">
                  <c:v>155</c:v>
                </c:pt>
                <c:pt idx="41">
                  <c:v>155</c:v>
                </c:pt>
                <c:pt idx="42">
                  <c:v>153</c:v>
                </c:pt>
                <c:pt idx="43">
                  <c:v>153</c:v>
                </c:pt>
                <c:pt idx="44">
                  <c:v>152</c:v>
                </c:pt>
                <c:pt idx="45">
                  <c:v>150</c:v>
                </c:pt>
                <c:pt idx="46">
                  <c:v>150</c:v>
                </c:pt>
                <c:pt idx="47">
                  <c:v>150</c:v>
                </c:pt>
                <c:pt idx="48">
                  <c:v>150</c:v>
                </c:pt>
                <c:pt idx="49">
                  <c:v>150</c:v>
                </c:pt>
                <c:pt idx="50">
                  <c:v>150</c:v>
                </c:pt>
                <c:pt idx="51">
                  <c:v>150</c:v>
                </c:pt>
                <c:pt idx="52">
                  <c:v>150</c:v>
                </c:pt>
                <c:pt idx="53">
                  <c:v>150</c:v>
                </c:pt>
                <c:pt idx="54">
                  <c:v>150</c:v>
                </c:pt>
                <c:pt idx="55">
                  <c:v>150</c:v>
                </c:pt>
                <c:pt idx="56">
                  <c:v>150</c:v>
                </c:pt>
                <c:pt idx="57">
                  <c:v>150</c:v>
                </c:pt>
                <c:pt idx="58">
                  <c:v>150</c:v>
                </c:pt>
                <c:pt idx="59">
                  <c:v>150</c:v>
                </c:pt>
                <c:pt idx="60">
                  <c:v>150</c:v>
                </c:pt>
                <c:pt idx="61">
                  <c:v>150</c:v>
                </c:pt>
                <c:pt idx="62">
                  <c:v>150</c:v>
                </c:pt>
                <c:pt idx="63">
                  <c:v>150</c:v>
                </c:pt>
                <c:pt idx="64">
                  <c:v>150</c:v>
                </c:pt>
                <c:pt idx="65">
                  <c:v>150</c:v>
                </c:pt>
                <c:pt idx="66">
                  <c:v>150</c:v>
                </c:pt>
                <c:pt idx="67">
                  <c:v>149</c:v>
                </c:pt>
                <c:pt idx="68">
                  <c:v>148</c:v>
                </c:pt>
                <c:pt idx="69">
                  <c:v>145</c:v>
                </c:pt>
                <c:pt idx="70">
                  <c:v>145</c:v>
                </c:pt>
                <c:pt idx="71">
                  <c:v>145</c:v>
                </c:pt>
                <c:pt idx="72">
                  <c:v>145</c:v>
                </c:pt>
                <c:pt idx="73">
                  <c:v>145</c:v>
                </c:pt>
                <c:pt idx="74">
                  <c:v>145</c:v>
                </c:pt>
                <c:pt idx="75">
                  <c:v>145</c:v>
                </c:pt>
                <c:pt idx="76">
                  <c:v>142</c:v>
                </c:pt>
                <c:pt idx="77">
                  <c:v>140</c:v>
                </c:pt>
                <c:pt idx="78">
                  <c:v>140</c:v>
                </c:pt>
                <c:pt idx="79">
                  <c:v>140</c:v>
                </c:pt>
                <c:pt idx="80">
                  <c:v>140</c:v>
                </c:pt>
                <c:pt idx="81">
                  <c:v>140</c:v>
                </c:pt>
                <c:pt idx="82">
                  <c:v>140</c:v>
                </c:pt>
                <c:pt idx="83">
                  <c:v>140</c:v>
                </c:pt>
                <c:pt idx="84">
                  <c:v>139</c:v>
                </c:pt>
                <c:pt idx="85">
                  <c:v>139</c:v>
                </c:pt>
                <c:pt idx="86">
                  <c:v>138</c:v>
                </c:pt>
                <c:pt idx="87">
                  <c:v>137</c:v>
                </c:pt>
                <c:pt idx="88">
                  <c:v>135</c:v>
                </c:pt>
                <c:pt idx="89">
                  <c:v>133</c:v>
                </c:pt>
                <c:pt idx="90">
                  <c:v>132</c:v>
                </c:pt>
                <c:pt idx="91">
                  <c:v>130</c:v>
                </c:pt>
                <c:pt idx="92">
                  <c:v>130</c:v>
                </c:pt>
                <c:pt idx="93">
                  <c:v>130</c:v>
                </c:pt>
                <c:pt idx="94">
                  <c:v>130</c:v>
                </c:pt>
                <c:pt idx="95">
                  <c:v>130</c:v>
                </c:pt>
                <c:pt idx="96">
                  <c:v>129</c:v>
                </c:pt>
                <c:pt idx="97">
                  <c:v>129</c:v>
                </c:pt>
                <c:pt idx="98">
                  <c:v>125</c:v>
                </c:pt>
                <c:pt idx="99">
                  <c:v>125</c:v>
                </c:pt>
                <c:pt idx="100">
                  <c:v>125</c:v>
                </c:pt>
                <c:pt idx="101">
                  <c:v>122</c:v>
                </c:pt>
                <c:pt idx="102">
                  <c:v>120</c:v>
                </c:pt>
                <c:pt idx="103">
                  <c:v>120</c:v>
                </c:pt>
                <c:pt idx="104">
                  <c:v>120</c:v>
                </c:pt>
                <c:pt idx="105">
                  <c:v>120</c:v>
                </c:pt>
                <c:pt idx="106">
                  <c:v>116</c:v>
                </c:pt>
                <c:pt idx="107">
                  <c:v>115</c:v>
                </c:pt>
                <c:pt idx="108">
                  <c:v>115</c:v>
                </c:pt>
                <c:pt idx="109">
                  <c:v>115</c:v>
                </c:pt>
                <c:pt idx="110">
                  <c:v>115</c:v>
                </c:pt>
                <c:pt idx="111">
                  <c:v>115</c:v>
                </c:pt>
                <c:pt idx="112">
                  <c:v>113</c:v>
                </c:pt>
                <c:pt idx="113">
                  <c:v>112</c:v>
                </c:pt>
                <c:pt idx="114">
                  <c:v>112</c:v>
                </c:pt>
                <c:pt idx="115">
                  <c:v>112</c:v>
                </c:pt>
                <c:pt idx="116">
                  <c:v>110</c:v>
                </c:pt>
                <c:pt idx="117">
                  <c:v>110</c:v>
                </c:pt>
                <c:pt idx="118">
                  <c:v>110</c:v>
                </c:pt>
                <c:pt idx="119">
                  <c:v>110</c:v>
                </c:pt>
                <c:pt idx="120">
                  <c:v>110</c:v>
                </c:pt>
                <c:pt idx="121">
                  <c:v>110</c:v>
                </c:pt>
                <c:pt idx="122">
                  <c:v>110</c:v>
                </c:pt>
                <c:pt idx="123">
                  <c:v>110</c:v>
                </c:pt>
                <c:pt idx="124">
                  <c:v>110</c:v>
                </c:pt>
                <c:pt idx="125">
                  <c:v>110</c:v>
                </c:pt>
                <c:pt idx="126">
                  <c:v>110</c:v>
                </c:pt>
                <c:pt idx="127">
                  <c:v>110</c:v>
                </c:pt>
                <c:pt idx="128">
                  <c:v>110</c:v>
                </c:pt>
                <c:pt idx="129">
                  <c:v>110</c:v>
                </c:pt>
                <c:pt idx="130">
                  <c:v>110</c:v>
                </c:pt>
                <c:pt idx="131">
                  <c:v>110</c:v>
                </c:pt>
                <c:pt idx="132">
                  <c:v>110</c:v>
                </c:pt>
                <c:pt idx="133">
                  <c:v>110</c:v>
                </c:pt>
                <c:pt idx="134">
                  <c:v>108</c:v>
                </c:pt>
                <c:pt idx="135">
                  <c:v>107</c:v>
                </c:pt>
                <c:pt idx="136">
                  <c:v>105</c:v>
                </c:pt>
                <c:pt idx="137">
                  <c:v>105</c:v>
                </c:pt>
                <c:pt idx="138">
                  <c:v>105</c:v>
                </c:pt>
                <c:pt idx="139">
                  <c:v>105</c:v>
                </c:pt>
                <c:pt idx="140">
                  <c:v>105</c:v>
                </c:pt>
                <c:pt idx="141">
                  <c:v>105</c:v>
                </c:pt>
                <c:pt idx="142">
                  <c:v>105</c:v>
                </c:pt>
                <c:pt idx="143">
                  <c:v>105</c:v>
                </c:pt>
                <c:pt idx="144">
                  <c:v>105</c:v>
                </c:pt>
                <c:pt idx="145">
                  <c:v>105</c:v>
                </c:pt>
                <c:pt idx="146">
                  <c:v>105</c:v>
                </c:pt>
                <c:pt idx="147">
                  <c:v>105</c:v>
                </c:pt>
                <c:pt idx="148">
                  <c:v>103</c:v>
                </c:pt>
                <c:pt idx="149">
                  <c:v>102</c:v>
                </c:pt>
                <c:pt idx="150">
                  <c:v>100</c:v>
                </c:pt>
                <c:pt idx="151">
                  <c:v>100</c:v>
                </c:pt>
                <c:pt idx="152">
                  <c:v>100</c:v>
                </c:pt>
                <c:pt idx="153">
                  <c:v>100</c:v>
                </c:pt>
                <c:pt idx="154">
                  <c:v>100</c:v>
                </c:pt>
                <c:pt idx="155">
                  <c:v>100</c:v>
                </c:pt>
                <c:pt idx="156">
                  <c:v>100</c:v>
                </c:pt>
                <c:pt idx="157">
                  <c:v>100</c:v>
                </c:pt>
                <c:pt idx="158">
                  <c:v>100</c:v>
                </c:pt>
                <c:pt idx="159">
                  <c:v>100</c:v>
                </c:pt>
                <c:pt idx="160">
                  <c:v>100</c:v>
                </c:pt>
                <c:pt idx="161">
                  <c:v>100</c:v>
                </c:pt>
                <c:pt idx="162">
                  <c:v>100</c:v>
                </c:pt>
                <c:pt idx="163">
                  <c:v>100</c:v>
                </c:pt>
                <c:pt idx="164">
                  <c:v>100</c:v>
                </c:pt>
                <c:pt idx="165">
                  <c:v>100</c:v>
                </c:pt>
                <c:pt idx="166">
                  <c:v>100</c:v>
                </c:pt>
                <c:pt idx="167">
                  <c:v>98</c:v>
                </c:pt>
                <c:pt idx="168">
                  <c:v>98</c:v>
                </c:pt>
                <c:pt idx="169">
                  <c:v>97</c:v>
                </c:pt>
                <c:pt idx="170">
                  <c:v>97</c:v>
                </c:pt>
                <c:pt idx="171">
                  <c:v>97</c:v>
                </c:pt>
                <c:pt idx="172">
                  <c:v>97</c:v>
                </c:pt>
                <c:pt idx="173">
                  <c:v>97</c:v>
                </c:pt>
                <c:pt idx="174">
                  <c:v>97</c:v>
                </c:pt>
                <c:pt idx="175">
                  <c:v>97</c:v>
                </c:pt>
                <c:pt idx="176">
                  <c:v>97</c:v>
                </c:pt>
                <c:pt idx="177">
                  <c:v>97</c:v>
                </c:pt>
                <c:pt idx="178">
                  <c:v>96</c:v>
                </c:pt>
                <c:pt idx="179">
                  <c:v>96</c:v>
                </c:pt>
                <c:pt idx="180">
                  <c:v>96</c:v>
                </c:pt>
                <c:pt idx="181">
                  <c:v>95</c:v>
                </c:pt>
                <c:pt idx="182">
                  <c:v>95</c:v>
                </c:pt>
                <c:pt idx="183">
                  <c:v>95</c:v>
                </c:pt>
                <c:pt idx="184">
                  <c:v>95</c:v>
                </c:pt>
                <c:pt idx="185">
                  <c:v>95</c:v>
                </c:pt>
                <c:pt idx="186">
                  <c:v>95</c:v>
                </c:pt>
                <c:pt idx="187">
                  <c:v>95</c:v>
                </c:pt>
                <c:pt idx="188">
                  <c:v>95</c:v>
                </c:pt>
                <c:pt idx="189">
                  <c:v>95</c:v>
                </c:pt>
                <c:pt idx="190">
                  <c:v>95</c:v>
                </c:pt>
                <c:pt idx="191">
                  <c:v>95</c:v>
                </c:pt>
                <c:pt idx="192">
                  <c:v>95</c:v>
                </c:pt>
                <c:pt idx="193">
                  <c:v>95</c:v>
                </c:pt>
                <c:pt idx="194">
                  <c:v>95</c:v>
                </c:pt>
                <c:pt idx="195">
                  <c:v>94</c:v>
                </c:pt>
                <c:pt idx="196">
                  <c:v>93</c:v>
                </c:pt>
                <c:pt idx="197">
                  <c:v>92</c:v>
                </c:pt>
                <c:pt idx="198">
                  <c:v>92</c:v>
                </c:pt>
                <c:pt idx="199">
                  <c:v>92</c:v>
                </c:pt>
                <c:pt idx="200">
                  <c:v>92</c:v>
                </c:pt>
                <c:pt idx="201">
                  <c:v>92</c:v>
                </c:pt>
                <c:pt idx="202">
                  <c:v>92</c:v>
                </c:pt>
                <c:pt idx="203">
                  <c:v>91</c:v>
                </c:pt>
                <c:pt idx="204">
                  <c:v>90</c:v>
                </c:pt>
                <c:pt idx="205">
                  <c:v>90</c:v>
                </c:pt>
                <c:pt idx="206">
                  <c:v>90</c:v>
                </c:pt>
                <c:pt idx="207">
                  <c:v>90</c:v>
                </c:pt>
                <c:pt idx="208">
                  <c:v>90</c:v>
                </c:pt>
                <c:pt idx="209">
                  <c:v>90</c:v>
                </c:pt>
                <c:pt idx="210">
                  <c:v>90</c:v>
                </c:pt>
                <c:pt idx="211">
                  <c:v>90</c:v>
                </c:pt>
                <c:pt idx="212">
                  <c:v>90</c:v>
                </c:pt>
                <c:pt idx="213">
                  <c:v>90</c:v>
                </c:pt>
                <c:pt idx="214">
                  <c:v>90</c:v>
                </c:pt>
                <c:pt idx="215">
                  <c:v>90</c:v>
                </c:pt>
                <c:pt idx="216">
                  <c:v>90</c:v>
                </c:pt>
                <c:pt idx="217">
                  <c:v>90</c:v>
                </c:pt>
                <c:pt idx="218">
                  <c:v>90</c:v>
                </c:pt>
                <c:pt idx="219">
                  <c:v>90</c:v>
                </c:pt>
                <c:pt idx="220">
                  <c:v>90</c:v>
                </c:pt>
                <c:pt idx="221">
                  <c:v>90</c:v>
                </c:pt>
                <c:pt idx="222">
                  <c:v>90</c:v>
                </c:pt>
                <c:pt idx="223">
                  <c:v>90</c:v>
                </c:pt>
                <c:pt idx="224">
                  <c:v>89</c:v>
                </c:pt>
                <c:pt idx="225">
                  <c:v>88</c:v>
                </c:pt>
                <c:pt idx="226">
                  <c:v>88</c:v>
                </c:pt>
                <c:pt idx="227">
                  <c:v>88</c:v>
                </c:pt>
                <c:pt idx="228">
                  <c:v>88</c:v>
                </c:pt>
                <c:pt idx="229">
                  <c:v>88</c:v>
                </c:pt>
                <c:pt idx="230">
                  <c:v>88</c:v>
                </c:pt>
                <c:pt idx="231">
                  <c:v>88</c:v>
                </c:pt>
                <c:pt idx="232">
                  <c:v>88</c:v>
                </c:pt>
                <c:pt idx="233">
                  <c:v>88</c:v>
                </c:pt>
                <c:pt idx="234">
                  <c:v>88</c:v>
                </c:pt>
                <c:pt idx="235">
                  <c:v>88</c:v>
                </c:pt>
                <c:pt idx="236">
                  <c:v>88</c:v>
                </c:pt>
                <c:pt idx="237">
                  <c:v>88</c:v>
                </c:pt>
                <c:pt idx="238">
                  <c:v>88</c:v>
                </c:pt>
                <c:pt idx="239">
                  <c:v>88</c:v>
                </c:pt>
                <c:pt idx="240">
                  <c:v>88</c:v>
                </c:pt>
                <c:pt idx="241">
                  <c:v>88</c:v>
                </c:pt>
                <c:pt idx="242">
                  <c:v>88</c:v>
                </c:pt>
                <c:pt idx="243">
                  <c:v>88</c:v>
                </c:pt>
                <c:pt idx="244">
                  <c:v>87</c:v>
                </c:pt>
                <c:pt idx="245">
                  <c:v>87</c:v>
                </c:pt>
                <c:pt idx="246">
                  <c:v>86</c:v>
                </c:pt>
                <c:pt idx="247">
                  <c:v>86</c:v>
                </c:pt>
                <c:pt idx="248">
                  <c:v>86</c:v>
                </c:pt>
                <c:pt idx="249">
                  <c:v>86</c:v>
                </c:pt>
                <c:pt idx="250">
                  <c:v>86</c:v>
                </c:pt>
                <c:pt idx="251">
                  <c:v>85</c:v>
                </c:pt>
                <c:pt idx="252">
                  <c:v>85</c:v>
                </c:pt>
                <c:pt idx="253">
                  <c:v>85</c:v>
                </c:pt>
                <c:pt idx="254">
                  <c:v>85</c:v>
                </c:pt>
                <c:pt idx="255">
                  <c:v>85</c:v>
                </c:pt>
                <c:pt idx="256">
                  <c:v>85</c:v>
                </c:pt>
                <c:pt idx="257">
                  <c:v>85</c:v>
                </c:pt>
                <c:pt idx="258">
                  <c:v>85</c:v>
                </c:pt>
                <c:pt idx="259">
                  <c:v>85</c:v>
                </c:pt>
                <c:pt idx="260">
                  <c:v>84</c:v>
                </c:pt>
                <c:pt idx="261">
                  <c:v>84</c:v>
                </c:pt>
                <c:pt idx="262">
                  <c:v>84</c:v>
                </c:pt>
                <c:pt idx="263">
                  <c:v>84</c:v>
                </c:pt>
                <c:pt idx="264">
                  <c:v>84</c:v>
                </c:pt>
                <c:pt idx="265">
                  <c:v>84</c:v>
                </c:pt>
                <c:pt idx="266">
                  <c:v>83</c:v>
                </c:pt>
                <c:pt idx="267">
                  <c:v>83</c:v>
                </c:pt>
                <c:pt idx="268">
                  <c:v>83</c:v>
                </c:pt>
                <c:pt idx="269">
                  <c:v>83</c:v>
                </c:pt>
                <c:pt idx="270">
                  <c:v>82</c:v>
                </c:pt>
                <c:pt idx="271">
                  <c:v>81</c:v>
                </c:pt>
                <c:pt idx="272">
                  <c:v>81</c:v>
                </c:pt>
                <c:pt idx="273">
                  <c:v>80</c:v>
                </c:pt>
                <c:pt idx="274">
                  <c:v>80</c:v>
                </c:pt>
                <c:pt idx="275">
                  <c:v>80</c:v>
                </c:pt>
                <c:pt idx="276">
                  <c:v>80</c:v>
                </c:pt>
                <c:pt idx="277">
                  <c:v>80</c:v>
                </c:pt>
                <c:pt idx="278">
                  <c:v>80</c:v>
                </c:pt>
                <c:pt idx="279">
                  <c:v>80</c:v>
                </c:pt>
                <c:pt idx="280">
                  <c:v>79</c:v>
                </c:pt>
                <c:pt idx="281">
                  <c:v>79</c:v>
                </c:pt>
                <c:pt idx="282">
                  <c:v>78</c:v>
                </c:pt>
                <c:pt idx="283">
                  <c:v>78</c:v>
                </c:pt>
                <c:pt idx="284">
                  <c:v>78</c:v>
                </c:pt>
                <c:pt idx="285">
                  <c:v>78</c:v>
                </c:pt>
                <c:pt idx="286">
                  <c:v>78</c:v>
                </c:pt>
                <c:pt idx="287">
                  <c:v>78</c:v>
                </c:pt>
                <c:pt idx="288">
                  <c:v>77</c:v>
                </c:pt>
                <c:pt idx="289">
                  <c:v>76</c:v>
                </c:pt>
                <c:pt idx="290">
                  <c:v>76</c:v>
                </c:pt>
                <c:pt idx="291">
                  <c:v>76</c:v>
                </c:pt>
                <c:pt idx="292">
                  <c:v>76</c:v>
                </c:pt>
                <c:pt idx="293">
                  <c:v>75</c:v>
                </c:pt>
                <c:pt idx="294">
                  <c:v>75</c:v>
                </c:pt>
                <c:pt idx="295">
                  <c:v>75</c:v>
                </c:pt>
                <c:pt idx="296">
                  <c:v>75</c:v>
                </c:pt>
                <c:pt idx="297">
                  <c:v>75</c:v>
                </c:pt>
                <c:pt idx="298">
                  <c:v>75</c:v>
                </c:pt>
                <c:pt idx="299">
                  <c:v>75</c:v>
                </c:pt>
                <c:pt idx="300">
                  <c:v>75</c:v>
                </c:pt>
                <c:pt idx="301">
                  <c:v>75</c:v>
                </c:pt>
                <c:pt idx="302">
                  <c:v>75</c:v>
                </c:pt>
                <c:pt idx="303">
                  <c:v>75</c:v>
                </c:pt>
                <c:pt idx="304">
                  <c:v>75</c:v>
                </c:pt>
                <c:pt idx="305">
                  <c:v>75</c:v>
                </c:pt>
                <c:pt idx="306">
                  <c:v>75</c:v>
                </c:pt>
                <c:pt idx="307">
                  <c:v>74</c:v>
                </c:pt>
                <c:pt idx="308">
                  <c:v>74</c:v>
                </c:pt>
                <c:pt idx="309">
                  <c:v>74</c:v>
                </c:pt>
                <c:pt idx="310">
                  <c:v>72</c:v>
                </c:pt>
                <c:pt idx="311">
                  <c:v>72</c:v>
                </c:pt>
                <c:pt idx="312">
                  <c:v>72</c:v>
                </c:pt>
                <c:pt idx="313">
                  <c:v>72</c:v>
                </c:pt>
                <c:pt idx="314">
                  <c:v>72</c:v>
                </c:pt>
                <c:pt idx="315">
                  <c:v>72</c:v>
                </c:pt>
                <c:pt idx="316">
                  <c:v>71</c:v>
                </c:pt>
                <c:pt idx="317">
                  <c:v>71</c:v>
                </c:pt>
                <c:pt idx="318">
                  <c:v>71</c:v>
                </c:pt>
                <c:pt idx="319">
                  <c:v>71</c:v>
                </c:pt>
                <c:pt idx="320">
                  <c:v>71</c:v>
                </c:pt>
                <c:pt idx="321">
                  <c:v>70</c:v>
                </c:pt>
                <c:pt idx="322">
                  <c:v>70</c:v>
                </c:pt>
                <c:pt idx="323">
                  <c:v>70</c:v>
                </c:pt>
                <c:pt idx="324">
                  <c:v>70</c:v>
                </c:pt>
                <c:pt idx="325">
                  <c:v>70</c:v>
                </c:pt>
                <c:pt idx="326">
                  <c:v>70</c:v>
                </c:pt>
                <c:pt idx="327">
                  <c:v>70</c:v>
                </c:pt>
                <c:pt idx="328">
                  <c:v>70</c:v>
                </c:pt>
                <c:pt idx="329">
                  <c:v>70</c:v>
                </c:pt>
                <c:pt idx="330">
                  <c:v>70</c:v>
                </c:pt>
                <c:pt idx="331">
                  <c:v>70</c:v>
                </c:pt>
                <c:pt idx="332">
                  <c:v>70</c:v>
                </c:pt>
                <c:pt idx="333">
                  <c:v>69</c:v>
                </c:pt>
                <c:pt idx="334">
                  <c:v>69</c:v>
                </c:pt>
                <c:pt idx="335">
                  <c:v>69</c:v>
                </c:pt>
                <c:pt idx="336">
                  <c:v>68</c:v>
                </c:pt>
                <c:pt idx="337">
                  <c:v>68</c:v>
                </c:pt>
                <c:pt idx="338">
                  <c:v>68</c:v>
                </c:pt>
                <c:pt idx="339">
                  <c:v>68</c:v>
                </c:pt>
                <c:pt idx="340">
                  <c:v>68</c:v>
                </c:pt>
                <c:pt idx="341">
                  <c:v>68</c:v>
                </c:pt>
                <c:pt idx="342">
                  <c:v>67</c:v>
                </c:pt>
                <c:pt idx="343">
                  <c:v>67</c:v>
                </c:pt>
                <c:pt idx="344">
                  <c:v>67</c:v>
                </c:pt>
                <c:pt idx="345">
                  <c:v>67</c:v>
                </c:pt>
                <c:pt idx="346">
                  <c:v>67</c:v>
                </c:pt>
                <c:pt idx="347">
                  <c:v>67</c:v>
                </c:pt>
                <c:pt idx="348">
                  <c:v>67</c:v>
                </c:pt>
                <c:pt idx="349">
                  <c:v>67</c:v>
                </c:pt>
                <c:pt idx="350">
                  <c:v>67</c:v>
                </c:pt>
                <c:pt idx="351">
                  <c:v>67</c:v>
                </c:pt>
                <c:pt idx="352">
                  <c:v>67</c:v>
                </c:pt>
                <c:pt idx="353">
                  <c:v>67</c:v>
                </c:pt>
                <c:pt idx="354">
                  <c:v>66</c:v>
                </c:pt>
                <c:pt idx="355">
                  <c:v>65</c:v>
                </c:pt>
                <c:pt idx="356">
                  <c:v>65</c:v>
                </c:pt>
                <c:pt idx="357">
                  <c:v>65</c:v>
                </c:pt>
                <c:pt idx="358">
                  <c:v>65</c:v>
                </c:pt>
                <c:pt idx="359">
                  <c:v>65</c:v>
                </c:pt>
                <c:pt idx="360">
                  <c:v>65</c:v>
                </c:pt>
                <c:pt idx="361">
                  <c:v>65</c:v>
                </c:pt>
                <c:pt idx="362">
                  <c:v>65</c:v>
                </c:pt>
                <c:pt idx="363">
                  <c:v>65</c:v>
                </c:pt>
                <c:pt idx="364">
                  <c:v>65</c:v>
                </c:pt>
                <c:pt idx="365">
                  <c:v>64</c:v>
                </c:pt>
                <c:pt idx="366">
                  <c:v>63</c:v>
                </c:pt>
                <c:pt idx="367">
                  <c:v>63</c:v>
                </c:pt>
                <c:pt idx="368">
                  <c:v>63</c:v>
                </c:pt>
                <c:pt idx="369">
                  <c:v>62</c:v>
                </c:pt>
                <c:pt idx="370">
                  <c:v>62</c:v>
                </c:pt>
                <c:pt idx="371">
                  <c:v>61</c:v>
                </c:pt>
                <c:pt idx="372">
                  <c:v>60</c:v>
                </c:pt>
                <c:pt idx="373">
                  <c:v>60</c:v>
                </c:pt>
                <c:pt idx="374">
                  <c:v>60</c:v>
                </c:pt>
                <c:pt idx="375">
                  <c:v>60</c:v>
                </c:pt>
                <c:pt idx="376">
                  <c:v>60</c:v>
                </c:pt>
                <c:pt idx="377">
                  <c:v>58</c:v>
                </c:pt>
                <c:pt idx="378">
                  <c:v>58</c:v>
                </c:pt>
                <c:pt idx="379">
                  <c:v>54</c:v>
                </c:pt>
                <c:pt idx="380">
                  <c:v>53</c:v>
                </c:pt>
                <c:pt idx="381">
                  <c:v>53</c:v>
                </c:pt>
                <c:pt idx="382">
                  <c:v>52</c:v>
                </c:pt>
                <c:pt idx="383">
                  <c:v>52</c:v>
                </c:pt>
                <c:pt idx="384">
                  <c:v>52</c:v>
                </c:pt>
                <c:pt idx="385">
                  <c:v>52</c:v>
                </c:pt>
                <c:pt idx="386">
                  <c:v>49</c:v>
                </c:pt>
                <c:pt idx="387">
                  <c:v>48</c:v>
                </c:pt>
                <c:pt idx="388">
                  <c:v>48</c:v>
                </c:pt>
                <c:pt idx="389">
                  <c:v>48</c:v>
                </c:pt>
                <c:pt idx="390">
                  <c:v>46</c:v>
                </c:pt>
                <c:pt idx="391">
                  <c:v>46</c:v>
                </c:pt>
              </c:numCache>
            </c:numRef>
          </c:xVal>
          <c:yVal>
            <c:numRef>
              <c:f>Sheet1!$B$1:$B$392</c:f>
              <c:numCache>
                <c:formatCode>General</c:formatCode>
                <c:ptCount val="392"/>
                <c:pt idx="0">
                  <c:v>16</c:v>
                </c:pt>
                <c:pt idx="1">
                  <c:v>14</c:v>
                </c:pt>
                <c:pt idx="2">
                  <c:v>14</c:v>
                </c:pt>
                <c:pt idx="3">
                  <c:v>12</c:v>
                </c:pt>
                <c:pt idx="4">
                  <c:v>14</c:v>
                </c:pt>
                <c:pt idx="5">
                  <c:v>14</c:v>
                </c:pt>
                <c:pt idx="6">
                  <c:v>10</c:v>
                </c:pt>
                <c:pt idx="7">
                  <c:v>13</c:v>
                </c:pt>
                <c:pt idx="8">
                  <c:v>11</c:v>
                </c:pt>
                <c:pt idx="9">
                  <c:v>11</c:v>
                </c:pt>
                <c:pt idx="10">
                  <c:v>10</c:v>
                </c:pt>
                <c:pt idx="11">
                  <c:v>15</c:v>
                </c:pt>
                <c:pt idx="12">
                  <c:v>12</c:v>
                </c:pt>
                <c:pt idx="13">
                  <c:v>9</c:v>
                </c:pt>
                <c:pt idx="14">
                  <c:v>15</c:v>
                </c:pt>
                <c:pt idx="15">
                  <c:v>13</c:v>
                </c:pt>
                <c:pt idx="16">
                  <c:v>15.5</c:v>
                </c:pt>
                <c:pt idx="17">
                  <c:v>12</c:v>
                </c:pt>
                <c:pt idx="18">
                  <c:v>12</c:v>
                </c:pt>
                <c:pt idx="19">
                  <c:v>11</c:v>
                </c:pt>
                <c:pt idx="20">
                  <c:v>16.5</c:v>
                </c:pt>
                <c:pt idx="21">
                  <c:v>16</c:v>
                </c:pt>
                <c:pt idx="22">
                  <c:v>14</c:v>
                </c:pt>
                <c:pt idx="23">
                  <c:v>13</c:v>
                </c:pt>
                <c:pt idx="24">
                  <c:v>14</c:v>
                </c:pt>
                <c:pt idx="25">
                  <c:v>13</c:v>
                </c:pt>
                <c:pt idx="26">
                  <c:v>13</c:v>
                </c:pt>
                <c:pt idx="27">
                  <c:v>15</c:v>
                </c:pt>
                <c:pt idx="28">
                  <c:v>13</c:v>
                </c:pt>
                <c:pt idx="29">
                  <c:v>13</c:v>
                </c:pt>
                <c:pt idx="30">
                  <c:v>16</c:v>
                </c:pt>
                <c:pt idx="31">
                  <c:v>15.5</c:v>
                </c:pt>
                <c:pt idx="32">
                  <c:v>12</c:v>
                </c:pt>
                <c:pt idx="33">
                  <c:v>15</c:v>
                </c:pt>
                <c:pt idx="34">
                  <c:v>14</c:v>
                </c:pt>
                <c:pt idx="35">
                  <c:v>13</c:v>
                </c:pt>
                <c:pt idx="36">
                  <c:v>17.7</c:v>
                </c:pt>
                <c:pt idx="37">
                  <c:v>14</c:v>
                </c:pt>
                <c:pt idx="38">
                  <c:v>12</c:v>
                </c:pt>
                <c:pt idx="39">
                  <c:v>13</c:v>
                </c:pt>
                <c:pt idx="40">
                  <c:v>13</c:v>
                </c:pt>
                <c:pt idx="41">
                  <c:v>16.899999999999999</c:v>
                </c:pt>
                <c:pt idx="42">
                  <c:v>14</c:v>
                </c:pt>
                <c:pt idx="43">
                  <c:v>14</c:v>
                </c:pt>
                <c:pt idx="44">
                  <c:v>14.5</c:v>
                </c:pt>
                <c:pt idx="45">
                  <c:v>18</c:v>
                </c:pt>
                <c:pt idx="46">
                  <c:v>16</c:v>
                </c:pt>
                <c:pt idx="47">
                  <c:v>15</c:v>
                </c:pt>
                <c:pt idx="48">
                  <c:v>14</c:v>
                </c:pt>
                <c:pt idx="49">
                  <c:v>15</c:v>
                </c:pt>
                <c:pt idx="50">
                  <c:v>17</c:v>
                </c:pt>
                <c:pt idx="51">
                  <c:v>15</c:v>
                </c:pt>
                <c:pt idx="52">
                  <c:v>14</c:v>
                </c:pt>
                <c:pt idx="53">
                  <c:v>14</c:v>
                </c:pt>
                <c:pt idx="54">
                  <c:v>15</c:v>
                </c:pt>
                <c:pt idx="55">
                  <c:v>13</c:v>
                </c:pt>
                <c:pt idx="56">
                  <c:v>14</c:v>
                </c:pt>
                <c:pt idx="57">
                  <c:v>11</c:v>
                </c:pt>
                <c:pt idx="58">
                  <c:v>15</c:v>
                </c:pt>
                <c:pt idx="59">
                  <c:v>13</c:v>
                </c:pt>
                <c:pt idx="60">
                  <c:v>14</c:v>
                </c:pt>
                <c:pt idx="61">
                  <c:v>14</c:v>
                </c:pt>
                <c:pt idx="62">
                  <c:v>16</c:v>
                </c:pt>
                <c:pt idx="63">
                  <c:v>16</c:v>
                </c:pt>
                <c:pt idx="64">
                  <c:v>13</c:v>
                </c:pt>
                <c:pt idx="65">
                  <c:v>13</c:v>
                </c:pt>
                <c:pt idx="66">
                  <c:v>18.5</c:v>
                </c:pt>
                <c:pt idx="67">
                  <c:v>16</c:v>
                </c:pt>
                <c:pt idx="68">
                  <c:v>14</c:v>
                </c:pt>
                <c:pt idx="69">
                  <c:v>13</c:v>
                </c:pt>
                <c:pt idx="70">
                  <c:v>15</c:v>
                </c:pt>
                <c:pt idx="71">
                  <c:v>15</c:v>
                </c:pt>
                <c:pt idx="72">
                  <c:v>13</c:v>
                </c:pt>
                <c:pt idx="73">
                  <c:v>17.5</c:v>
                </c:pt>
                <c:pt idx="74">
                  <c:v>15.5</c:v>
                </c:pt>
                <c:pt idx="75">
                  <c:v>19.2</c:v>
                </c:pt>
                <c:pt idx="76">
                  <c:v>15.5</c:v>
                </c:pt>
                <c:pt idx="77">
                  <c:v>17</c:v>
                </c:pt>
                <c:pt idx="78">
                  <c:v>13</c:v>
                </c:pt>
                <c:pt idx="79">
                  <c:v>16</c:v>
                </c:pt>
                <c:pt idx="80">
                  <c:v>14</c:v>
                </c:pt>
                <c:pt idx="81">
                  <c:v>17.5</c:v>
                </c:pt>
                <c:pt idx="82">
                  <c:v>19.399999999999999</c:v>
                </c:pt>
                <c:pt idx="83">
                  <c:v>17.5</c:v>
                </c:pt>
                <c:pt idx="84">
                  <c:v>20.2</c:v>
                </c:pt>
                <c:pt idx="85">
                  <c:v>18.100000000000001</c:v>
                </c:pt>
                <c:pt idx="86">
                  <c:v>16.5</c:v>
                </c:pt>
                <c:pt idx="87">
                  <c:v>14</c:v>
                </c:pt>
                <c:pt idx="88">
                  <c:v>18.2</c:v>
                </c:pt>
                <c:pt idx="89">
                  <c:v>16.2</c:v>
                </c:pt>
                <c:pt idx="90">
                  <c:v>32.700000000000003</c:v>
                </c:pt>
                <c:pt idx="91">
                  <c:v>18</c:v>
                </c:pt>
                <c:pt idx="92">
                  <c:v>13</c:v>
                </c:pt>
                <c:pt idx="93">
                  <c:v>13</c:v>
                </c:pt>
                <c:pt idx="94">
                  <c:v>15</c:v>
                </c:pt>
                <c:pt idx="95">
                  <c:v>17</c:v>
                </c:pt>
                <c:pt idx="96">
                  <c:v>13</c:v>
                </c:pt>
                <c:pt idx="97">
                  <c:v>17.600000000000001</c:v>
                </c:pt>
                <c:pt idx="98">
                  <c:v>17</c:v>
                </c:pt>
                <c:pt idx="99">
                  <c:v>19.2</c:v>
                </c:pt>
                <c:pt idx="100">
                  <c:v>23</c:v>
                </c:pt>
                <c:pt idx="101">
                  <c:v>20</c:v>
                </c:pt>
                <c:pt idx="102">
                  <c:v>15.5</c:v>
                </c:pt>
                <c:pt idx="103">
                  <c:v>16.5</c:v>
                </c:pt>
                <c:pt idx="104">
                  <c:v>18.100000000000001</c:v>
                </c:pt>
                <c:pt idx="105">
                  <c:v>24.2</c:v>
                </c:pt>
                <c:pt idx="106">
                  <c:v>25.4</c:v>
                </c:pt>
                <c:pt idx="107">
                  <c:v>25</c:v>
                </c:pt>
                <c:pt idx="108">
                  <c:v>21.6</c:v>
                </c:pt>
                <c:pt idx="109">
                  <c:v>21.5</c:v>
                </c:pt>
                <c:pt idx="110">
                  <c:v>28.8</c:v>
                </c:pt>
                <c:pt idx="111">
                  <c:v>26.8</c:v>
                </c:pt>
                <c:pt idx="112">
                  <c:v>26</c:v>
                </c:pt>
                <c:pt idx="113">
                  <c:v>18</c:v>
                </c:pt>
                <c:pt idx="114">
                  <c:v>19</c:v>
                </c:pt>
                <c:pt idx="115">
                  <c:v>22</c:v>
                </c:pt>
                <c:pt idx="116">
                  <c:v>18</c:v>
                </c:pt>
                <c:pt idx="117">
                  <c:v>24</c:v>
                </c:pt>
                <c:pt idx="118">
                  <c:v>16</c:v>
                </c:pt>
                <c:pt idx="119">
                  <c:v>17</c:v>
                </c:pt>
                <c:pt idx="120">
                  <c:v>15</c:v>
                </c:pt>
                <c:pt idx="121">
                  <c:v>21</c:v>
                </c:pt>
                <c:pt idx="122">
                  <c:v>20</c:v>
                </c:pt>
                <c:pt idx="123">
                  <c:v>18.5</c:v>
                </c:pt>
                <c:pt idx="124">
                  <c:v>17</c:v>
                </c:pt>
                <c:pt idx="125">
                  <c:v>17.5</c:v>
                </c:pt>
                <c:pt idx="126">
                  <c:v>21.5</c:v>
                </c:pt>
                <c:pt idx="127">
                  <c:v>21.5</c:v>
                </c:pt>
                <c:pt idx="128">
                  <c:v>19.899999999999999</c:v>
                </c:pt>
                <c:pt idx="129">
                  <c:v>18.600000000000001</c:v>
                </c:pt>
                <c:pt idx="130">
                  <c:v>20.6</c:v>
                </c:pt>
                <c:pt idx="131">
                  <c:v>23.5</c:v>
                </c:pt>
                <c:pt idx="132">
                  <c:v>22.4</c:v>
                </c:pt>
                <c:pt idx="133">
                  <c:v>25</c:v>
                </c:pt>
                <c:pt idx="134">
                  <c:v>19</c:v>
                </c:pt>
                <c:pt idx="135">
                  <c:v>21</c:v>
                </c:pt>
                <c:pt idx="136">
                  <c:v>16</c:v>
                </c:pt>
                <c:pt idx="137">
                  <c:v>18</c:v>
                </c:pt>
                <c:pt idx="138">
                  <c:v>18</c:v>
                </c:pt>
                <c:pt idx="139">
                  <c:v>18</c:v>
                </c:pt>
                <c:pt idx="140">
                  <c:v>16</c:v>
                </c:pt>
                <c:pt idx="141">
                  <c:v>22</c:v>
                </c:pt>
                <c:pt idx="142">
                  <c:v>20.5</c:v>
                </c:pt>
                <c:pt idx="143">
                  <c:v>19.2</c:v>
                </c:pt>
                <c:pt idx="144">
                  <c:v>20.6</c:v>
                </c:pt>
                <c:pt idx="145">
                  <c:v>23.2</c:v>
                </c:pt>
                <c:pt idx="146">
                  <c:v>27.9</c:v>
                </c:pt>
                <c:pt idx="147">
                  <c:v>26.6</c:v>
                </c:pt>
                <c:pt idx="148">
                  <c:v>20.3</c:v>
                </c:pt>
                <c:pt idx="149">
                  <c:v>20</c:v>
                </c:pt>
                <c:pt idx="150">
                  <c:v>19</c:v>
                </c:pt>
                <c:pt idx="151">
                  <c:v>17</c:v>
                </c:pt>
                <c:pt idx="152">
                  <c:v>18</c:v>
                </c:pt>
                <c:pt idx="153">
                  <c:v>19</c:v>
                </c:pt>
                <c:pt idx="154">
                  <c:v>16</c:v>
                </c:pt>
                <c:pt idx="155">
                  <c:v>18</c:v>
                </c:pt>
                <c:pt idx="156">
                  <c:v>18</c:v>
                </c:pt>
                <c:pt idx="157">
                  <c:v>19</c:v>
                </c:pt>
                <c:pt idx="158">
                  <c:v>15</c:v>
                </c:pt>
                <c:pt idx="159">
                  <c:v>16</c:v>
                </c:pt>
                <c:pt idx="160">
                  <c:v>20</c:v>
                </c:pt>
                <c:pt idx="161">
                  <c:v>22</c:v>
                </c:pt>
                <c:pt idx="162">
                  <c:v>20</c:v>
                </c:pt>
                <c:pt idx="163">
                  <c:v>19</c:v>
                </c:pt>
                <c:pt idx="164">
                  <c:v>20.5</c:v>
                </c:pt>
                <c:pt idx="165">
                  <c:v>23.7</c:v>
                </c:pt>
                <c:pt idx="166">
                  <c:v>32.9</c:v>
                </c:pt>
                <c:pt idx="167">
                  <c:v>22</c:v>
                </c:pt>
                <c:pt idx="168">
                  <c:v>18.5</c:v>
                </c:pt>
                <c:pt idx="169">
                  <c:v>18</c:v>
                </c:pt>
                <c:pt idx="170">
                  <c:v>19</c:v>
                </c:pt>
                <c:pt idx="171">
                  <c:v>23</c:v>
                </c:pt>
                <c:pt idx="172">
                  <c:v>24</c:v>
                </c:pt>
                <c:pt idx="173">
                  <c:v>24</c:v>
                </c:pt>
                <c:pt idx="174">
                  <c:v>18</c:v>
                </c:pt>
                <c:pt idx="175">
                  <c:v>22</c:v>
                </c:pt>
                <c:pt idx="176">
                  <c:v>27.2</c:v>
                </c:pt>
                <c:pt idx="177">
                  <c:v>23.9</c:v>
                </c:pt>
                <c:pt idx="178">
                  <c:v>24</c:v>
                </c:pt>
                <c:pt idx="179">
                  <c:v>25.5</c:v>
                </c:pt>
                <c:pt idx="180">
                  <c:v>32</c:v>
                </c:pt>
                <c:pt idx="181">
                  <c:v>24</c:v>
                </c:pt>
                <c:pt idx="182">
                  <c:v>22</c:v>
                </c:pt>
                <c:pt idx="183">
                  <c:v>25</c:v>
                </c:pt>
                <c:pt idx="184">
                  <c:v>25</c:v>
                </c:pt>
                <c:pt idx="185">
                  <c:v>24</c:v>
                </c:pt>
                <c:pt idx="186">
                  <c:v>23</c:v>
                </c:pt>
                <c:pt idx="187">
                  <c:v>20</c:v>
                </c:pt>
                <c:pt idx="188">
                  <c:v>19</c:v>
                </c:pt>
                <c:pt idx="189">
                  <c:v>18</c:v>
                </c:pt>
                <c:pt idx="190">
                  <c:v>23</c:v>
                </c:pt>
                <c:pt idx="191">
                  <c:v>17.5</c:v>
                </c:pt>
                <c:pt idx="192">
                  <c:v>20.5</c:v>
                </c:pt>
                <c:pt idx="193">
                  <c:v>27.5</c:v>
                </c:pt>
                <c:pt idx="194">
                  <c:v>21.1</c:v>
                </c:pt>
                <c:pt idx="195">
                  <c:v>22</c:v>
                </c:pt>
                <c:pt idx="196">
                  <c:v>26</c:v>
                </c:pt>
                <c:pt idx="197">
                  <c:v>28</c:v>
                </c:pt>
                <c:pt idx="198">
                  <c:v>25</c:v>
                </c:pt>
                <c:pt idx="199">
                  <c:v>37</c:v>
                </c:pt>
                <c:pt idx="200">
                  <c:v>25.8</c:v>
                </c:pt>
                <c:pt idx="201">
                  <c:v>24</c:v>
                </c:pt>
                <c:pt idx="202">
                  <c:v>26</c:v>
                </c:pt>
                <c:pt idx="203">
                  <c:v>20</c:v>
                </c:pt>
                <c:pt idx="204">
                  <c:v>24</c:v>
                </c:pt>
                <c:pt idx="205">
                  <c:v>21</c:v>
                </c:pt>
                <c:pt idx="206">
                  <c:v>28</c:v>
                </c:pt>
                <c:pt idx="207">
                  <c:v>28</c:v>
                </c:pt>
                <c:pt idx="208">
                  <c:v>20</c:v>
                </c:pt>
                <c:pt idx="209">
                  <c:v>18</c:v>
                </c:pt>
                <c:pt idx="210">
                  <c:v>26</c:v>
                </c:pt>
                <c:pt idx="211">
                  <c:v>19</c:v>
                </c:pt>
                <c:pt idx="212">
                  <c:v>22.5</c:v>
                </c:pt>
                <c:pt idx="213">
                  <c:v>19.399999999999999</c:v>
                </c:pt>
                <c:pt idx="214">
                  <c:v>20.2</c:v>
                </c:pt>
                <c:pt idx="215">
                  <c:v>23.9</c:v>
                </c:pt>
                <c:pt idx="216">
                  <c:v>28.4</c:v>
                </c:pt>
                <c:pt idx="217">
                  <c:v>33.5</c:v>
                </c:pt>
                <c:pt idx="218">
                  <c:v>28</c:v>
                </c:pt>
                <c:pt idx="219">
                  <c:v>24.3</c:v>
                </c:pt>
                <c:pt idx="220">
                  <c:v>19.100000000000001</c:v>
                </c:pt>
                <c:pt idx="221">
                  <c:v>29.8</c:v>
                </c:pt>
                <c:pt idx="222">
                  <c:v>27</c:v>
                </c:pt>
                <c:pt idx="223">
                  <c:v>27</c:v>
                </c:pt>
                <c:pt idx="224">
                  <c:v>25.5</c:v>
                </c:pt>
                <c:pt idx="225">
                  <c:v>27</c:v>
                </c:pt>
                <c:pt idx="226">
                  <c:v>27</c:v>
                </c:pt>
                <c:pt idx="227">
                  <c:v>19</c:v>
                </c:pt>
                <c:pt idx="228">
                  <c:v>18</c:v>
                </c:pt>
                <c:pt idx="229">
                  <c:v>27</c:v>
                </c:pt>
                <c:pt idx="230">
                  <c:v>18</c:v>
                </c:pt>
                <c:pt idx="231">
                  <c:v>20</c:v>
                </c:pt>
                <c:pt idx="232">
                  <c:v>23</c:v>
                </c:pt>
                <c:pt idx="233">
                  <c:v>19</c:v>
                </c:pt>
                <c:pt idx="234">
                  <c:v>24.5</c:v>
                </c:pt>
                <c:pt idx="235">
                  <c:v>25.1</c:v>
                </c:pt>
                <c:pt idx="236">
                  <c:v>22.3</c:v>
                </c:pt>
                <c:pt idx="237">
                  <c:v>26.4</c:v>
                </c:pt>
                <c:pt idx="238">
                  <c:v>35</c:v>
                </c:pt>
                <c:pt idx="239">
                  <c:v>20.2</c:v>
                </c:pt>
                <c:pt idx="240">
                  <c:v>28</c:v>
                </c:pt>
                <c:pt idx="241">
                  <c:v>27</c:v>
                </c:pt>
                <c:pt idx="242">
                  <c:v>34</c:v>
                </c:pt>
                <c:pt idx="243">
                  <c:v>36</c:v>
                </c:pt>
                <c:pt idx="244">
                  <c:v>25</c:v>
                </c:pt>
                <c:pt idx="245">
                  <c:v>21</c:v>
                </c:pt>
                <c:pt idx="246">
                  <c:v>23</c:v>
                </c:pt>
                <c:pt idx="247">
                  <c:v>21</c:v>
                </c:pt>
                <c:pt idx="248">
                  <c:v>22</c:v>
                </c:pt>
                <c:pt idx="249">
                  <c:v>28</c:v>
                </c:pt>
                <c:pt idx="250">
                  <c:v>27</c:v>
                </c:pt>
                <c:pt idx="251">
                  <c:v>21</c:v>
                </c:pt>
                <c:pt idx="252">
                  <c:v>19</c:v>
                </c:pt>
                <c:pt idx="253">
                  <c:v>20.2</c:v>
                </c:pt>
                <c:pt idx="254">
                  <c:v>20.8</c:v>
                </c:pt>
                <c:pt idx="255">
                  <c:v>23.8</c:v>
                </c:pt>
                <c:pt idx="256">
                  <c:v>19.8</c:v>
                </c:pt>
                <c:pt idx="257">
                  <c:v>17.600000000000001</c:v>
                </c:pt>
                <c:pt idx="258">
                  <c:v>31</c:v>
                </c:pt>
                <c:pt idx="259">
                  <c:v>38</c:v>
                </c:pt>
                <c:pt idx="260">
                  <c:v>27.2</c:v>
                </c:pt>
                <c:pt idx="261">
                  <c:v>26.6</c:v>
                </c:pt>
                <c:pt idx="262">
                  <c:v>30</c:v>
                </c:pt>
                <c:pt idx="263">
                  <c:v>29</c:v>
                </c:pt>
                <c:pt idx="264">
                  <c:v>36</c:v>
                </c:pt>
                <c:pt idx="265">
                  <c:v>32</c:v>
                </c:pt>
                <c:pt idx="266">
                  <c:v>29</c:v>
                </c:pt>
                <c:pt idx="267">
                  <c:v>23</c:v>
                </c:pt>
                <c:pt idx="268">
                  <c:v>27</c:v>
                </c:pt>
                <c:pt idx="269">
                  <c:v>33.5</c:v>
                </c:pt>
                <c:pt idx="270">
                  <c:v>31</c:v>
                </c:pt>
                <c:pt idx="271">
                  <c:v>25</c:v>
                </c:pt>
                <c:pt idx="272">
                  <c:v>24</c:v>
                </c:pt>
                <c:pt idx="273">
                  <c:v>25</c:v>
                </c:pt>
                <c:pt idx="274">
                  <c:v>28</c:v>
                </c:pt>
                <c:pt idx="275">
                  <c:v>26</c:v>
                </c:pt>
                <c:pt idx="276">
                  <c:v>30</c:v>
                </c:pt>
                <c:pt idx="277">
                  <c:v>35.700000000000003</c:v>
                </c:pt>
                <c:pt idx="278">
                  <c:v>27.4</c:v>
                </c:pt>
                <c:pt idx="279">
                  <c:v>28.1</c:v>
                </c:pt>
                <c:pt idx="280">
                  <c:v>26</c:v>
                </c:pt>
                <c:pt idx="281">
                  <c:v>28</c:v>
                </c:pt>
                <c:pt idx="282">
                  <c:v>26</c:v>
                </c:pt>
                <c:pt idx="283">
                  <c:v>23</c:v>
                </c:pt>
                <c:pt idx="284">
                  <c:v>18</c:v>
                </c:pt>
                <c:pt idx="285">
                  <c:v>29</c:v>
                </c:pt>
                <c:pt idx="286">
                  <c:v>30.5</c:v>
                </c:pt>
                <c:pt idx="287">
                  <c:v>34.299999999999997</c:v>
                </c:pt>
                <c:pt idx="288">
                  <c:v>25.4</c:v>
                </c:pt>
                <c:pt idx="289">
                  <c:v>30</c:v>
                </c:pt>
                <c:pt idx="290">
                  <c:v>22</c:v>
                </c:pt>
                <c:pt idx="291">
                  <c:v>41.5</c:v>
                </c:pt>
                <c:pt idx="292">
                  <c:v>30.7</c:v>
                </c:pt>
                <c:pt idx="293">
                  <c:v>24</c:v>
                </c:pt>
                <c:pt idx="294">
                  <c:v>25</c:v>
                </c:pt>
                <c:pt idx="295">
                  <c:v>28</c:v>
                </c:pt>
                <c:pt idx="296">
                  <c:v>24</c:v>
                </c:pt>
                <c:pt idx="297">
                  <c:v>26</c:v>
                </c:pt>
                <c:pt idx="298">
                  <c:v>29</c:v>
                </c:pt>
                <c:pt idx="299">
                  <c:v>28</c:v>
                </c:pt>
                <c:pt idx="300">
                  <c:v>26</c:v>
                </c:pt>
                <c:pt idx="301">
                  <c:v>30.9</c:v>
                </c:pt>
                <c:pt idx="302">
                  <c:v>31.3</c:v>
                </c:pt>
                <c:pt idx="303">
                  <c:v>32.200000000000003</c:v>
                </c:pt>
                <c:pt idx="304">
                  <c:v>33.700000000000003</c:v>
                </c:pt>
                <c:pt idx="305">
                  <c:v>32.4</c:v>
                </c:pt>
                <c:pt idx="306">
                  <c:v>36</c:v>
                </c:pt>
                <c:pt idx="307">
                  <c:v>33</c:v>
                </c:pt>
                <c:pt idx="308">
                  <c:v>31.6</c:v>
                </c:pt>
                <c:pt idx="309">
                  <c:v>36</c:v>
                </c:pt>
                <c:pt idx="310">
                  <c:v>22</c:v>
                </c:pt>
                <c:pt idx="311">
                  <c:v>21</c:v>
                </c:pt>
                <c:pt idx="312">
                  <c:v>15</c:v>
                </c:pt>
                <c:pt idx="313">
                  <c:v>15</c:v>
                </c:pt>
                <c:pt idx="314">
                  <c:v>26.5</c:v>
                </c:pt>
                <c:pt idx="315">
                  <c:v>32.4</c:v>
                </c:pt>
                <c:pt idx="316">
                  <c:v>25</c:v>
                </c:pt>
                <c:pt idx="317">
                  <c:v>29.5</c:v>
                </c:pt>
                <c:pt idx="318">
                  <c:v>31.5</c:v>
                </c:pt>
                <c:pt idx="319">
                  <c:v>31.9</c:v>
                </c:pt>
                <c:pt idx="320">
                  <c:v>27.2</c:v>
                </c:pt>
                <c:pt idx="321">
                  <c:v>30</c:v>
                </c:pt>
                <c:pt idx="322">
                  <c:v>26</c:v>
                </c:pt>
                <c:pt idx="323">
                  <c:v>29</c:v>
                </c:pt>
                <c:pt idx="324">
                  <c:v>29</c:v>
                </c:pt>
                <c:pt idx="325">
                  <c:v>32</c:v>
                </c:pt>
                <c:pt idx="326">
                  <c:v>33.5</c:v>
                </c:pt>
                <c:pt idx="327">
                  <c:v>39.4</c:v>
                </c:pt>
                <c:pt idx="328">
                  <c:v>34.200000000000003</c:v>
                </c:pt>
                <c:pt idx="329">
                  <c:v>34.5</c:v>
                </c:pt>
                <c:pt idx="330">
                  <c:v>32.1</c:v>
                </c:pt>
                <c:pt idx="331">
                  <c:v>36</c:v>
                </c:pt>
                <c:pt idx="332">
                  <c:v>34</c:v>
                </c:pt>
                <c:pt idx="333">
                  <c:v>35</c:v>
                </c:pt>
                <c:pt idx="334">
                  <c:v>26</c:v>
                </c:pt>
                <c:pt idx="335">
                  <c:v>37.299999999999997</c:v>
                </c:pt>
                <c:pt idx="336">
                  <c:v>31.5</c:v>
                </c:pt>
                <c:pt idx="337">
                  <c:v>30</c:v>
                </c:pt>
                <c:pt idx="338">
                  <c:v>29.5</c:v>
                </c:pt>
                <c:pt idx="339">
                  <c:v>34.1</c:v>
                </c:pt>
                <c:pt idx="340">
                  <c:v>37</c:v>
                </c:pt>
                <c:pt idx="341">
                  <c:v>31</c:v>
                </c:pt>
                <c:pt idx="342">
                  <c:v>31</c:v>
                </c:pt>
                <c:pt idx="343">
                  <c:v>26</c:v>
                </c:pt>
                <c:pt idx="344">
                  <c:v>31</c:v>
                </c:pt>
                <c:pt idx="345">
                  <c:v>30</c:v>
                </c:pt>
                <c:pt idx="346">
                  <c:v>36.4</c:v>
                </c:pt>
                <c:pt idx="347">
                  <c:v>30</c:v>
                </c:pt>
                <c:pt idx="348">
                  <c:v>44.6</c:v>
                </c:pt>
                <c:pt idx="349">
                  <c:v>33.799999999999997</c:v>
                </c:pt>
                <c:pt idx="350">
                  <c:v>32.299999999999997</c:v>
                </c:pt>
                <c:pt idx="351">
                  <c:v>38</c:v>
                </c:pt>
                <c:pt idx="352">
                  <c:v>32</c:v>
                </c:pt>
                <c:pt idx="353">
                  <c:v>38</c:v>
                </c:pt>
                <c:pt idx="354">
                  <c:v>36.1</c:v>
                </c:pt>
                <c:pt idx="355">
                  <c:v>31</c:v>
                </c:pt>
                <c:pt idx="356">
                  <c:v>32</c:v>
                </c:pt>
                <c:pt idx="357">
                  <c:v>34.1</c:v>
                </c:pt>
                <c:pt idx="358">
                  <c:v>31.8</c:v>
                </c:pt>
                <c:pt idx="359">
                  <c:v>37.200000000000003</c:v>
                </c:pt>
                <c:pt idx="360">
                  <c:v>46.6</c:v>
                </c:pt>
                <c:pt idx="361">
                  <c:v>40.799999999999997</c:v>
                </c:pt>
                <c:pt idx="362">
                  <c:v>37</c:v>
                </c:pt>
                <c:pt idx="363">
                  <c:v>34.4</c:v>
                </c:pt>
                <c:pt idx="364">
                  <c:v>29.9</c:v>
                </c:pt>
                <c:pt idx="365">
                  <c:v>39</c:v>
                </c:pt>
                <c:pt idx="366">
                  <c:v>30.5</c:v>
                </c:pt>
                <c:pt idx="367">
                  <c:v>34.700000000000003</c:v>
                </c:pt>
                <c:pt idx="368">
                  <c:v>38</c:v>
                </c:pt>
                <c:pt idx="369">
                  <c:v>29.8</c:v>
                </c:pt>
                <c:pt idx="370">
                  <c:v>37.700000000000003</c:v>
                </c:pt>
                <c:pt idx="371">
                  <c:v>32</c:v>
                </c:pt>
                <c:pt idx="372">
                  <c:v>27</c:v>
                </c:pt>
                <c:pt idx="373">
                  <c:v>24.5</c:v>
                </c:pt>
                <c:pt idx="374">
                  <c:v>36.1</c:v>
                </c:pt>
                <c:pt idx="375">
                  <c:v>38.1</c:v>
                </c:pt>
                <c:pt idx="376">
                  <c:v>35.1</c:v>
                </c:pt>
                <c:pt idx="377">
                  <c:v>36</c:v>
                </c:pt>
                <c:pt idx="378">
                  <c:v>39.1</c:v>
                </c:pt>
                <c:pt idx="379">
                  <c:v>23</c:v>
                </c:pt>
                <c:pt idx="380">
                  <c:v>33</c:v>
                </c:pt>
                <c:pt idx="381">
                  <c:v>33</c:v>
                </c:pt>
                <c:pt idx="382">
                  <c:v>31</c:v>
                </c:pt>
                <c:pt idx="383">
                  <c:v>29</c:v>
                </c:pt>
                <c:pt idx="384">
                  <c:v>32.799999999999997</c:v>
                </c:pt>
                <c:pt idx="385">
                  <c:v>44</c:v>
                </c:pt>
                <c:pt idx="386">
                  <c:v>29</c:v>
                </c:pt>
                <c:pt idx="387">
                  <c:v>43.1</c:v>
                </c:pt>
                <c:pt idx="388">
                  <c:v>44.3</c:v>
                </c:pt>
                <c:pt idx="389">
                  <c:v>43.4</c:v>
                </c:pt>
                <c:pt idx="390">
                  <c:v>26</c:v>
                </c:pt>
                <c:pt idx="391">
                  <c:v>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B5-E244-A739-523FCBC083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2463368"/>
        <c:axId val="602461728"/>
      </c:scatterChart>
      <c:valAx>
        <c:axId val="602463368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SG"/>
          </a:p>
        </c:txPr>
        <c:crossAx val="602461728"/>
        <c:crosses val="autoZero"/>
        <c:crossBetween val="midCat"/>
        <c:majorUnit val="40"/>
      </c:valAx>
      <c:valAx>
        <c:axId val="602461728"/>
        <c:scaling>
          <c:orientation val="minMax"/>
          <c:min val="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SG"/>
          </a:p>
        </c:txPr>
        <c:crossAx val="602463368"/>
        <c:crosses val="autoZero"/>
        <c:crossBetween val="midCat"/>
        <c:majorUnit val="1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SG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639723623235873"/>
          <c:y val="5.9094516647120211E-2"/>
          <c:w val="0.84308232362230984"/>
          <c:h val="0.81275555615950645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004BE2"/>
              </a:solidFill>
              <a:ln w="9525">
                <a:solidFill>
                  <a:srgbClr val="004BE2"/>
                </a:solidFill>
              </a:ln>
              <a:effectLst/>
            </c:spPr>
          </c:marker>
          <c:xVal>
            <c:numRef>
              <c:f>Sheet1!$A$1:$A$392</c:f>
              <c:numCache>
                <c:formatCode>General</c:formatCode>
                <c:ptCount val="392"/>
                <c:pt idx="0">
                  <c:v>230</c:v>
                </c:pt>
                <c:pt idx="1">
                  <c:v>225</c:v>
                </c:pt>
                <c:pt idx="2">
                  <c:v>225</c:v>
                </c:pt>
                <c:pt idx="3">
                  <c:v>225</c:v>
                </c:pt>
                <c:pt idx="4">
                  <c:v>220</c:v>
                </c:pt>
                <c:pt idx="5">
                  <c:v>215</c:v>
                </c:pt>
                <c:pt idx="6">
                  <c:v>215</c:v>
                </c:pt>
                <c:pt idx="7">
                  <c:v>215</c:v>
                </c:pt>
                <c:pt idx="8">
                  <c:v>210</c:v>
                </c:pt>
                <c:pt idx="9">
                  <c:v>208</c:v>
                </c:pt>
                <c:pt idx="10">
                  <c:v>200</c:v>
                </c:pt>
                <c:pt idx="11">
                  <c:v>198</c:v>
                </c:pt>
                <c:pt idx="12">
                  <c:v>198</c:v>
                </c:pt>
                <c:pt idx="13">
                  <c:v>193</c:v>
                </c:pt>
                <c:pt idx="14">
                  <c:v>190</c:v>
                </c:pt>
                <c:pt idx="15">
                  <c:v>190</c:v>
                </c:pt>
                <c:pt idx="16">
                  <c:v>190</c:v>
                </c:pt>
                <c:pt idx="17">
                  <c:v>180</c:v>
                </c:pt>
                <c:pt idx="18">
                  <c:v>180</c:v>
                </c:pt>
                <c:pt idx="19">
                  <c:v>180</c:v>
                </c:pt>
                <c:pt idx="20">
                  <c:v>180</c:v>
                </c:pt>
                <c:pt idx="21">
                  <c:v>180</c:v>
                </c:pt>
                <c:pt idx="22">
                  <c:v>175</c:v>
                </c:pt>
                <c:pt idx="23">
                  <c:v>175</c:v>
                </c:pt>
                <c:pt idx="24">
                  <c:v>175</c:v>
                </c:pt>
                <c:pt idx="25">
                  <c:v>175</c:v>
                </c:pt>
                <c:pt idx="26">
                  <c:v>175</c:v>
                </c:pt>
                <c:pt idx="27">
                  <c:v>170</c:v>
                </c:pt>
                <c:pt idx="28">
                  <c:v>170</c:v>
                </c:pt>
                <c:pt idx="29">
                  <c:v>170</c:v>
                </c:pt>
                <c:pt idx="30">
                  <c:v>170</c:v>
                </c:pt>
                <c:pt idx="31">
                  <c:v>170</c:v>
                </c:pt>
                <c:pt idx="32">
                  <c:v>167</c:v>
                </c:pt>
                <c:pt idx="33">
                  <c:v>165</c:v>
                </c:pt>
                <c:pt idx="34">
                  <c:v>165</c:v>
                </c:pt>
                <c:pt idx="35">
                  <c:v>165</c:v>
                </c:pt>
                <c:pt idx="36">
                  <c:v>165</c:v>
                </c:pt>
                <c:pt idx="37">
                  <c:v>160</c:v>
                </c:pt>
                <c:pt idx="38">
                  <c:v>160</c:v>
                </c:pt>
                <c:pt idx="39">
                  <c:v>158</c:v>
                </c:pt>
                <c:pt idx="40">
                  <c:v>155</c:v>
                </c:pt>
                <c:pt idx="41">
                  <c:v>155</c:v>
                </c:pt>
                <c:pt idx="42">
                  <c:v>153</c:v>
                </c:pt>
                <c:pt idx="43">
                  <c:v>153</c:v>
                </c:pt>
                <c:pt idx="44">
                  <c:v>152</c:v>
                </c:pt>
                <c:pt idx="45">
                  <c:v>150</c:v>
                </c:pt>
                <c:pt idx="46">
                  <c:v>150</c:v>
                </c:pt>
                <c:pt idx="47">
                  <c:v>150</c:v>
                </c:pt>
                <c:pt idx="48">
                  <c:v>150</c:v>
                </c:pt>
                <c:pt idx="49">
                  <c:v>150</c:v>
                </c:pt>
                <c:pt idx="50">
                  <c:v>150</c:v>
                </c:pt>
                <c:pt idx="51">
                  <c:v>150</c:v>
                </c:pt>
                <c:pt idx="52">
                  <c:v>150</c:v>
                </c:pt>
                <c:pt idx="53">
                  <c:v>150</c:v>
                </c:pt>
                <c:pt idx="54">
                  <c:v>150</c:v>
                </c:pt>
                <c:pt idx="55">
                  <c:v>150</c:v>
                </c:pt>
                <c:pt idx="56">
                  <c:v>150</c:v>
                </c:pt>
                <c:pt idx="57">
                  <c:v>150</c:v>
                </c:pt>
                <c:pt idx="58">
                  <c:v>150</c:v>
                </c:pt>
                <c:pt idx="59">
                  <c:v>150</c:v>
                </c:pt>
                <c:pt idx="60">
                  <c:v>150</c:v>
                </c:pt>
                <c:pt idx="61">
                  <c:v>150</c:v>
                </c:pt>
                <c:pt idx="62">
                  <c:v>150</c:v>
                </c:pt>
                <c:pt idx="63">
                  <c:v>150</c:v>
                </c:pt>
                <c:pt idx="64">
                  <c:v>150</c:v>
                </c:pt>
                <c:pt idx="65">
                  <c:v>150</c:v>
                </c:pt>
                <c:pt idx="66">
                  <c:v>150</c:v>
                </c:pt>
                <c:pt idx="67">
                  <c:v>149</c:v>
                </c:pt>
                <c:pt idx="68">
                  <c:v>148</c:v>
                </c:pt>
                <c:pt idx="69">
                  <c:v>145</c:v>
                </c:pt>
                <c:pt idx="70">
                  <c:v>145</c:v>
                </c:pt>
                <c:pt idx="71">
                  <c:v>145</c:v>
                </c:pt>
                <c:pt idx="72">
                  <c:v>145</c:v>
                </c:pt>
                <c:pt idx="73">
                  <c:v>145</c:v>
                </c:pt>
                <c:pt idx="74">
                  <c:v>145</c:v>
                </c:pt>
                <c:pt idx="75">
                  <c:v>145</c:v>
                </c:pt>
                <c:pt idx="76">
                  <c:v>142</c:v>
                </c:pt>
                <c:pt idx="77">
                  <c:v>140</c:v>
                </c:pt>
                <c:pt idx="78">
                  <c:v>140</c:v>
                </c:pt>
                <c:pt idx="79">
                  <c:v>140</c:v>
                </c:pt>
                <c:pt idx="80">
                  <c:v>140</c:v>
                </c:pt>
                <c:pt idx="81">
                  <c:v>140</c:v>
                </c:pt>
                <c:pt idx="82">
                  <c:v>140</c:v>
                </c:pt>
                <c:pt idx="83">
                  <c:v>140</c:v>
                </c:pt>
                <c:pt idx="84">
                  <c:v>139</c:v>
                </c:pt>
                <c:pt idx="85">
                  <c:v>139</c:v>
                </c:pt>
                <c:pt idx="86">
                  <c:v>138</c:v>
                </c:pt>
                <c:pt idx="87">
                  <c:v>137</c:v>
                </c:pt>
                <c:pt idx="88">
                  <c:v>135</c:v>
                </c:pt>
                <c:pt idx="89">
                  <c:v>133</c:v>
                </c:pt>
                <c:pt idx="90">
                  <c:v>132</c:v>
                </c:pt>
                <c:pt idx="91">
                  <c:v>130</c:v>
                </c:pt>
                <c:pt idx="92">
                  <c:v>130</c:v>
                </c:pt>
                <c:pt idx="93">
                  <c:v>130</c:v>
                </c:pt>
                <c:pt idx="94">
                  <c:v>130</c:v>
                </c:pt>
                <c:pt idx="95">
                  <c:v>130</c:v>
                </c:pt>
                <c:pt idx="96">
                  <c:v>129</c:v>
                </c:pt>
                <c:pt idx="97">
                  <c:v>129</c:v>
                </c:pt>
                <c:pt idx="98">
                  <c:v>125</c:v>
                </c:pt>
                <c:pt idx="99">
                  <c:v>125</c:v>
                </c:pt>
                <c:pt idx="100">
                  <c:v>125</c:v>
                </c:pt>
                <c:pt idx="101">
                  <c:v>122</c:v>
                </c:pt>
                <c:pt idx="102">
                  <c:v>120</c:v>
                </c:pt>
                <c:pt idx="103">
                  <c:v>120</c:v>
                </c:pt>
                <c:pt idx="104">
                  <c:v>120</c:v>
                </c:pt>
                <c:pt idx="105">
                  <c:v>120</c:v>
                </c:pt>
                <c:pt idx="106">
                  <c:v>116</c:v>
                </c:pt>
                <c:pt idx="107">
                  <c:v>115</c:v>
                </c:pt>
                <c:pt idx="108">
                  <c:v>115</c:v>
                </c:pt>
                <c:pt idx="109">
                  <c:v>115</c:v>
                </c:pt>
                <c:pt idx="110">
                  <c:v>115</c:v>
                </c:pt>
                <c:pt idx="111">
                  <c:v>115</c:v>
                </c:pt>
                <c:pt idx="112">
                  <c:v>113</c:v>
                </c:pt>
                <c:pt idx="113">
                  <c:v>112</c:v>
                </c:pt>
                <c:pt idx="114">
                  <c:v>112</c:v>
                </c:pt>
                <c:pt idx="115">
                  <c:v>112</c:v>
                </c:pt>
                <c:pt idx="116">
                  <c:v>110</c:v>
                </c:pt>
                <c:pt idx="117">
                  <c:v>110</c:v>
                </c:pt>
                <c:pt idx="118">
                  <c:v>110</c:v>
                </c:pt>
                <c:pt idx="119">
                  <c:v>110</c:v>
                </c:pt>
                <c:pt idx="120">
                  <c:v>110</c:v>
                </c:pt>
                <c:pt idx="121">
                  <c:v>110</c:v>
                </c:pt>
                <c:pt idx="122">
                  <c:v>110</c:v>
                </c:pt>
                <c:pt idx="123">
                  <c:v>110</c:v>
                </c:pt>
                <c:pt idx="124">
                  <c:v>110</c:v>
                </c:pt>
                <c:pt idx="125">
                  <c:v>110</c:v>
                </c:pt>
                <c:pt idx="126">
                  <c:v>110</c:v>
                </c:pt>
                <c:pt idx="127">
                  <c:v>110</c:v>
                </c:pt>
                <c:pt idx="128">
                  <c:v>110</c:v>
                </c:pt>
                <c:pt idx="129">
                  <c:v>110</c:v>
                </c:pt>
                <c:pt idx="130">
                  <c:v>110</c:v>
                </c:pt>
                <c:pt idx="131">
                  <c:v>110</c:v>
                </c:pt>
                <c:pt idx="132">
                  <c:v>110</c:v>
                </c:pt>
                <c:pt idx="133">
                  <c:v>110</c:v>
                </c:pt>
                <c:pt idx="134">
                  <c:v>108</c:v>
                </c:pt>
                <c:pt idx="135">
                  <c:v>107</c:v>
                </c:pt>
                <c:pt idx="136">
                  <c:v>105</c:v>
                </c:pt>
                <c:pt idx="137">
                  <c:v>105</c:v>
                </c:pt>
                <c:pt idx="138">
                  <c:v>105</c:v>
                </c:pt>
                <c:pt idx="139">
                  <c:v>105</c:v>
                </c:pt>
                <c:pt idx="140">
                  <c:v>105</c:v>
                </c:pt>
                <c:pt idx="141">
                  <c:v>105</c:v>
                </c:pt>
                <c:pt idx="142">
                  <c:v>105</c:v>
                </c:pt>
                <c:pt idx="143">
                  <c:v>105</c:v>
                </c:pt>
                <c:pt idx="144">
                  <c:v>105</c:v>
                </c:pt>
                <c:pt idx="145">
                  <c:v>105</c:v>
                </c:pt>
                <c:pt idx="146">
                  <c:v>105</c:v>
                </c:pt>
                <c:pt idx="147">
                  <c:v>105</c:v>
                </c:pt>
                <c:pt idx="148">
                  <c:v>103</c:v>
                </c:pt>
                <c:pt idx="149">
                  <c:v>102</c:v>
                </c:pt>
                <c:pt idx="150">
                  <c:v>100</c:v>
                </c:pt>
                <c:pt idx="151">
                  <c:v>100</c:v>
                </c:pt>
                <c:pt idx="152">
                  <c:v>100</c:v>
                </c:pt>
                <c:pt idx="153">
                  <c:v>100</c:v>
                </c:pt>
                <c:pt idx="154">
                  <c:v>100</c:v>
                </c:pt>
                <c:pt idx="155">
                  <c:v>100</c:v>
                </c:pt>
                <c:pt idx="156">
                  <c:v>100</c:v>
                </c:pt>
                <c:pt idx="157">
                  <c:v>100</c:v>
                </c:pt>
                <c:pt idx="158">
                  <c:v>100</c:v>
                </c:pt>
                <c:pt idx="159">
                  <c:v>100</c:v>
                </c:pt>
                <c:pt idx="160">
                  <c:v>100</c:v>
                </c:pt>
                <c:pt idx="161">
                  <c:v>100</c:v>
                </c:pt>
                <c:pt idx="162">
                  <c:v>100</c:v>
                </c:pt>
                <c:pt idx="163">
                  <c:v>100</c:v>
                </c:pt>
                <c:pt idx="164">
                  <c:v>100</c:v>
                </c:pt>
                <c:pt idx="165">
                  <c:v>100</c:v>
                </c:pt>
                <c:pt idx="166">
                  <c:v>100</c:v>
                </c:pt>
                <c:pt idx="167">
                  <c:v>98</c:v>
                </c:pt>
                <c:pt idx="168">
                  <c:v>98</c:v>
                </c:pt>
                <c:pt idx="169">
                  <c:v>97</c:v>
                </c:pt>
                <c:pt idx="170">
                  <c:v>97</c:v>
                </c:pt>
                <c:pt idx="171">
                  <c:v>97</c:v>
                </c:pt>
                <c:pt idx="172">
                  <c:v>97</c:v>
                </c:pt>
                <c:pt idx="173">
                  <c:v>97</c:v>
                </c:pt>
                <c:pt idx="174">
                  <c:v>97</c:v>
                </c:pt>
                <c:pt idx="175">
                  <c:v>97</c:v>
                </c:pt>
                <c:pt idx="176">
                  <c:v>97</c:v>
                </c:pt>
                <c:pt idx="177">
                  <c:v>97</c:v>
                </c:pt>
                <c:pt idx="178">
                  <c:v>96</c:v>
                </c:pt>
                <c:pt idx="179">
                  <c:v>96</c:v>
                </c:pt>
                <c:pt idx="180">
                  <c:v>96</c:v>
                </c:pt>
                <c:pt idx="181">
                  <c:v>95</c:v>
                </c:pt>
                <c:pt idx="182">
                  <c:v>95</c:v>
                </c:pt>
                <c:pt idx="183">
                  <c:v>95</c:v>
                </c:pt>
                <c:pt idx="184">
                  <c:v>95</c:v>
                </c:pt>
                <c:pt idx="185">
                  <c:v>95</c:v>
                </c:pt>
                <c:pt idx="186">
                  <c:v>95</c:v>
                </c:pt>
                <c:pt idx="187">
                  <c:v>95</c:v>
                </c:pt>
                <c:pt idx="188">
                  <c:v>95</c:v>
                </c:pt>
                <c:pt idx="189">
                  <c:v>95</c:v>
                </c:pt>
                <c:pt idx="190">
                  <c:v>95</c:v>
                </c:pt>
                <c:pt idx="191">
                  <c:v>95</c:v>
                </c:pt>
                <c:pt idx="192">
                  <c:v>95</c:v>
                </c:pt>
                <c:pt idx="193">
                  <c:v>95</c:v>
                </c:pt>
                <c:pt idx="194">
                  <c:v>95</c:v>
                </c:pt>
                <c:pt idx="195">
                  <c:v>94</c:v>
                </c:pt>
                <c:pt idx="196">
                  <c:v>93</c:v>
                </c:pt>
                <c:pt idx="197">
                  <c:v>92</c:v>
                </c:pt>
                <c:pt idx="198">
                  <c:v>92</c:v>
                </c:pt>
                <c:pt idx="199">
                  <c:v>92</c:v>
                </c:pt>
                <c:pt idx="200">
                  <c:v>92</c:v>
                </c:pt>
                <c:pt idx="201">
                  <c:v>92</c:v>
                </c:pt>
                <c:pt idx="202">
                  <c:v>92</c:v>
                </c:pt>
                <c:pt idx="203">
                  <c:v>91</c:v>
                </c:pt>
                <c:pt idx="204">
                  <c:v>90</c:v>
                </c:pt>
                <c:pt idx="205">
                  <c:v>90</c:v>
                </c:pt>
                <c:pt idx="206">
                  <c:v>90</c:v>
                </c:pt>
                <c:pt idx="207">
                  <c:v>90</c:v>
                </c:pt>
                <c:pt idx="208">
                  <c:v>90</c:v>
                </c:pt>
                <c:pt idx="209">
                  <c:v>90</c:v>
                </c:pt>
                <c:pt idx="210">
                  <c:v>90</c:v>
                </c:pt>
                <c:pt idx="211">
                  <c:v>90</c:v>
                </c:pt>
                <c:pt idx="212">
                  <c:v>90</c:v>
                </c:pt>
                <c:pt idx="213">
                  <c:v>90</c:v>
                </c:pt>
                <c:pt idx="214">
                  <c:v>90</c:v>
                </c:pt>
                <c:pt idx="215">
                  <c:v>90</c:v>
                </c:pt>
                <c:pt idx="216">
                  <c:v>90</c:v>
                </c:pt>
                <c:pt idx="217">
                  <c:v>90</c:v>
                </c:pt>
                <c:pt idx="218">
                  <c:v>90</c:v>
                </c:pt>
                <c:pt idx="219">
                  <c:v>90</c:v>
                </c:pt>
                <c:pt idx="220">
                  <c:v>90</c:v>
                </c:pt>
                <c:pt idx="221">
                  <c:v>90</c:v>
                </c:pt>
                <c:pt idx="222">
                  <c:v>90</c:v>
                </c:pt>
                <c:pt idx="223">
                  <c:v>90</c:v>
                </c:pt>
                <c:pt idx="224">
                  <c:v>89</c:v>
                </c:pt>
                <c:pt idx="225">
                  <c:v>88</c:v>
                </c:pt>
                <c:pt idx="226">
                  <c:v>88</c:v>
                </c:pt>
                <c:pt idx="227">
                  <c:v>88</c:v>
                </c:pt>
                <c:pt idx="228">
                  <c:v>88</c:v>
                </c:pt>
                <c:pt idx="229">
                  <c:v>88</c:v>
                </c:pt>
                <c:pt idx="230">
                  <c:v>88</c:v>
                </c:pt>
                <c:pt idx="231">
                  <c:v>88</c:v>
                </c:pt>
                <c:pt idx="232">
                  <c:v>88</c:v>
                </c:pt>
                <c:pt idx="233">
                  <c:v>88</c:v>
                </c:pt>
                <c:pt idx="234">
                  <c:v>88</c:v>
                </c:pt>
                <c:pt idx="235">
                  <c:v>88</c:v>
                </c:pt>
                <c:pt idx="236">
                  <c:v>88</c:v>
                </c:pt>
                <c:pt idx="237">
                  <c:v>88</c:v>
                </c:pt>
                <c:pt idx="238">
                  <c:v>88</c:v>
                </c:pt>
                <c:pt idx="239">
                  <c:v>88</c:v>
                </c:pt>
                <c:pt idx="240">
                  <c:v>88</c:v>
                </c:pt>
                <c:pt idx="241">
                  <c:v>88</c:v>
                </c:pt>
                <c:pt idx="242">
                  <c:v>88</c:v>
                </c:pt>
                <c:pt idx="243">
                  <c:v>88</c:v>
                </c:pt>
                <c:pt idx="244">
                  <c:v>87</c:v>
                </c:pt>
                <c:pt idx="245">
                  <c:v>87</c:v>
                </c:pt>
                <c:pt idx="246">
                  <c:v>86</c:v>
                </c:pt>
                <c:pt idx="247">
                  <c:v>86</c:v>
                </c:pt>
                <c:pt idx="248">
                  <c:v>86</c:v>
                </c:pt>
                <c:pt idx="249">
                  <c:v>86</c:v>
                </c:pt>
                <c:pt idx="250">
                  <c:v>86</c:v>
                </c:pt>
                <c:pt idx="251">
                  <c:v>85</c:v>
                </c:pt>
                <c:pt idx="252">
                  <c:v>85</c:v>
                </c:pt>
                <c:pt idx="253">
                  <c:v>85</c:v>
                </c:pt>
                <c:pt idx="254">
                  <c:v>85</c:v>
                </c:pt>
                <c:pt idx="255">
                  <c:v>85</c:v>
                </c:pt>
                <c:pt idx="256">
                  <c:v>85</c:v>
                </c:pt>
                <c:pt idx="257">
                  <c:v>85</c:v>
                </c:pt>
                <c:pt idx="258">
                  <c:v>85</c:v>
                </c:pt>
                <c:pt idx="259">
                  <c:v>85</c:v>
                </c:pt>
                <c:pt idx="260">
                  <c:v>84</c:v>
                </c:pt>
                <c:pt idx="261">
                  <c:v>84</c:v>
                </c:pt>
                <c:pt idx="262">
                  <c:v>84</c:v>
                </c:pt>
                <c:pt idx="263">
                  <c:v>84</c:v>
                </c:pt>
                <c:pt idx="264">
                  <c:v>84</c:v>
                </c:pt>
                <c:pt idx="265">
                  <c:v>84</c:v>
                </c:pt>
                <c:pt idx="266">
                  <c:v>83</c:v>
                </c:pt>
                <c:pt idx="267">
                  <c:v>83</c:v>
                </c:pt>
                <c:pt idx="268">
                  <c:v>83</c:v>
                </c:pt>
                <c:pt idx="269">
                  <c:v>83</c:v>
                </c:pt>
                <c:pt idx="270">
                  <c:v>82</c:v>
                </c:pt>
                <c:pt idx="271">
                  <c:v>81</c:v>
                </c:pt>
                <c:pt idx="272">
                  <c:v>81</c:v>
                </c:pt>
                <c:pt idx="273">
                  <c:v>80</c:v>
                </c:pt>
                <c:pt idx="274">
                  <c:v>80</c:v>
                </c:pt>
                <c:pt idx="275">
                  <c:v>80</c:v>
                </c:pt>
                <c:pt idx="276">
                  <c:v>80</c:v>
                </c:pt>
                <c:pt idx="277">
                  <c:v>80</c:v>
                </c:pt>
                <c:pt idx="278">
                  <c:v>80</c:v>
                </c:pt>
                <c:pt idx="279">
                  <c:v>80</c:v>
                </c:pt>
                <c:pt idx="280">
                  <c:v>79</c:v>
                </c:pt>
                <c:pt idx="281">
                  <c:v>79</c:v>
                </c:pt>
                <c:pt idx="282">
                  <c:v>78</c:v>
                </c:pt>
                <c:pt idx="283">
                  <c:v>78</c:v>
                </c:pt>
                <c:pt idx="284">
                  <c:v>78</c:v>
                </c:pt>
                <c:pt idx="285">
                  <c:v>78</c:v>
                </c:pt>
                <c:pt idx="286">
                  <c:v>78</c:v>
                </c:pt>
                <c:pt idx="287">
                  <c:v>78</c:v>
                </c:pt>
                <c:pt idx="288">
                  <c:v>77</c:v>
                </c:pt>
                <c:pt idx="289">
                  <c:v>76</c:v>
                </c:pt>
                <c:pt idx="290">
                  <c:v>76</c:v>
                </c:pt>
                <c:pt idx="291">
                  <c:v>76</c:v>
                </c:pt>
                <c:pt idx="292">
                  <c:v>76</c:v>
                </c:pt>
                <c:pt idx="293">
                  <c:v>75</c:v>
                </c:pt>
                <c:pt idx="294">
                  <c:v>75</c:v>
                </c:pt>
                <c:pt idx="295">
                  <c:v>75</c:v>
                </c:pt>
                <c:pt idx="296">
                  <c:v>75</c:v>
                </c:pt>
                <c:pt idx="297">
                  <c:v>75</c:v>
                </c:pt>
                <c:pt idx="298">
                  <c:v>75</c:v>
                </c:pt>
                <c:pt idx="299">
                  <c:v>75</c:v>
                </c:pt>
                <c:pt idx="300">
                  <c:v>75</c:v>
                </c:pt>
                <c:pt idx="301">
                  <c:v>75</c:v>
                </c:pt>
                <c:pt idx="302">
                  <c:v>75</c:v>
                </c:pt>
                <c:pt idx="303">
                  <c:v>75</c:v>
                </c:pt>
                <c:pt idx="304">
                  <c:v>75</c:v>
                </c:pt>
                <c:pt idx="305">
                  <c:v>75</c:v>
                </c:pt>
                <c:pt idx="306">
                  <c:v>75</c:v>
                </c:pt>
                <c:pt idx="307">
                  <c:v>74</c:v>
                </c:pt>
                <c:pt idx="308">
                  <c:v>74</c:v>
                </c:pt>
                <c:pt idx="309">
                  <c:v>74</c:v>
                </c:pt>
                <c:pt idx="310">
                  <c:v>72</c:v>
                </c:pt>
                <c:pt idx="311">
                  <c:v>72</c:v>
                </c:pt>
                <c:pt idx="312">
                  <c:v>72</c:v>
                </c:pt>
                <c:pt idx="313">
                  <c:v>72</c:v>
                </c:pt>
                <c:pt idx="314">
                  <c:v>72</c:v>
                </c:pt>
                <c:pt idx="315">
                  <c:v>72</c:v>
                </c:pt>
                <c:pt idx="316">
                  <c:v>71</c:v>
                </c:pt>
                <c:pt idx="317">
                  <c:v>71</c:v>
                </c:pt>
                <c:pt idx="318">
                  <c:v>71</c:v>
                </c:pt>
                <c:pt idx="319">
                  <c:v>71</c:v>
                </c:pt>
                <c:pt idx="320">
                  <c:v>71</c:v>
                </c:pt>
                <c:pt idx="321">
                  <c:v>70</c:v>
                </c:pt>
                <c:pt idx="322">
                  <c:v>70</c:v>
                </c:pt>
                <c:pt idx="323">
                  <c:v>70</c:v>
                </c:pt>
                <c:pt idx="324">
                  <c:v>70</c:v>
                </c:pt>
                <c:pt idx="325">
                  <c:v>70</c:v>
                </c:pt>
                <c:pt idx="326">
                  <c:v>70</c:v>
                </c:pt>
                <c:pt idx="327">
                  <c:v>70</c:v>
                </c:pt>
                <c:pt idx="328">
                  <c:v>70</c:v>
                </c:pt>
                <c:pt idx="329">
                  <c:v>70</c:v>
                </c:pt>
                <c:pt idx="330">
                  <c:v>70</c:v>
                </c:pt>
                <c:pt idx="331">
                  <c:v>70</c:v>
                </c:pt>
                <c:pt idx="332">
                  <c:v>70</c:v>
                </c:pt>
                <c:pt idx="333">
                  <c:v>69</c:v>
                </c:pt>
                <c:pt idx="334">
                  <c:v>69</c:v>
                </c:pt>
                <c:pt idx="335">
                  <c:v>69</c:v>
                </c:pt>
                <c:pt idx="336">
                  <c:v>68</c:v>
                </c:pt>
                <c:pt idx="337">
                  <c:v>68</c:v>
                </c:pt>
                <c:pt idx="338">
                  <c:v>68</c:v>
                </c:pt>
                <c:pt idx="339">
                  <c:v>68</c:v>
                </c:pt>
                <c:pt idx="340">
                  <c:v>68</c:v>
                </c:pt>
                <c:pt idx="341">
                  <c:v>68</c:v>
                </c:pt>
                <c:pt idx="342">
                  <c:v>67</c:v>
                </c:pt>
                <c:pt idx="343">
                  <c:v>67</c:v>
                </c:pt>
                <c:pt idx="344">
                  <c:v>67</c:v>
                </c:pt>
                <c:pt idx="345">
                  <c:v>67</c:v>
                </c:pt>
                <c:pt idx="346">
                  <c:v>67</c:v>
                </c:pt>
                <c:pt idx="347">
                  <c:v>67</c:v>
                </c:pt>
                <c:pt idx="348">
                  <c:v>67</c:v>
                </c:pt>
                <c:pt idx="349">
                  <c:v>67</c:v>
                </c:pt>
                <c:pt idx="350">
                  <c:v>67</c:v>
                </c:pt>
                <c:pt idx="351">
                  <c:v>67</c:v>
                </c:pt>
                <c:pt idx="352">
                  <c:v>67</c:v>
                </c:pt>
                <c:pt idx="353">
                  <c:v>67</c:v>
                </c:pt>
                <c:pt idx="354">
                  <c:v>66</c:v>
                </c:pt>
                <c:pt idx="355">
                  <c:v>65</c:v>
                </c:pt>
                <c:pt idx="356">
                  <c:v>65</c:v>
                </c:pt>
                <c:pt idx="357">
                  <c:v>65</c:v>
                </c:pt>
                <c:pt idx="358">
                  <c:v>65</c:v>
                </c:pt>
                <c:pt idx="359">
                  <c:v>65</c:v>
                </c:pt>
                <c:pt idx="360">
                  <c:v>65</c:v>
                </c:pt>
                <c:pt idx="361">
                  <c:v>65</c:v>
                </c:pt>
                <c:pt idx="362">
                  <c:v>65</c:v>
                </c:pt>
                <c:pt idx="363">
                  <c:v>65</c:v>
                </c:pt>
                <c:pt idx="364">
                  <c:v>65</c:v>
                </c:pt>
                <c:pt idx="365">
                  <c:v>64</c:v>
                </c:pt>
                <c:pt idx="366">
                  <c:v>63</c:v>
                </c:pt>
                <c:pt idx="367">
                  <c:v>63</c:v>
                </c:pt>
                <c:pt idx="368">
                  <c:v>63</c:v>
                </c:pt>
                <c:pt idx="369">
                  <c:v>62</c:v>
                </c:pt>
                <c:pt idx="370">
                  <c:v>62</c:v>
                </c:pt>
                <c:pt idx="371">
                  <c:v>61</c:v>
                </c:pt>
                <c:pt idx="372">
                  <c:v>60</c:v>
                </c:pt>
                <c:pt idx="373">
                  <c:v>60</c:v>
                </c:pt>
                <c:pt idx="374">
                  <c:v>60</c:v>
                </c:pt>
                <c:pt idx="375">
                  <c:v>60</c:v>
                </c:pt>
                <c:pt idx="376">
                  <c:v>60</c:v>
                </c:pt>
                <c:pt idx="377">
                  <c:v>58</c:v>
                </c:pt>
                <c:pt idx="378">
                  <c:v>58</c:v>
                </c:pt>
                <c:pt idx="379">
                  <c:v>54</c:v>
                </c:pt>
                <c:pt idx="380">
                  <c:v>53</c:v>
                </c:pt>
                <c:pt idx="381">
                  <c:v>53</c:v>
                </c:pt>
                <c:pt idx="382">
                  <c:v>52</c:v>
                </c:pt>
                <c:pt idx="383">
                  <c:v>52</c:v>
                </c:pt>
                <c:pt idx="384">
                  <c:v>52</c:v>
                </c:pt>
                <c:pt idx="385">
                  <c:v>52</c:v>
                </c:pt>
                <c:pt idx="386">
                  <c:v>49</c:v>
                </c:pt>
                <c:pt idx="387">
                  <c:v>48</c:v>
                </c:pt>
                <c:pt idx="388">
                  <c:v>48</c:v>
                </c:pt>
                <c:pt idx="389">
                  <c:v>48</c:v>
                </c:pt>
                <c:pt idx="390">
                  <c:v>46</c:v>
                </c:pt>
                <c:pt idx="391">
                  <c:v>46</c:v>
                </c:pt>
              </c:numCache>
            </c:numRef>
          </c:xVal>
          <c:yVal>
            <c:numRef>
              <c:f>Sheet1!$B$1:$B$392</c:f>
              <c:numCache>
                <c:formatCode>General</c:formatCode>
                <c:ptCount val="392"/>
                <c:pt idx="0">
                  <c:v>16</c:v>
                </c:pt>
                <c:pt idx="1">
                  <c:v>14</c:v>
                </c:pt>
                <c:pt idx="2">
                  <c:v>14</c:v>
                </c:pt>
                <c:pt idx="3">
                  <c:v>12</c:v>
                </c:pt>
                <c:pt idx="4">
                  <c:v>14</c:v>
                </c:pt>
                <c:pt idx="5">
                  <c:v>14</c:v>
                </c:pt>
                <c:pt idx="6">
                  <c:v>10</c:v>
                </c:pt>
                <c:pt idx="7">
                  <c:v>13</c:v>
                </c:pt>
                <c:pt idx="8">
                  <c:v>11</c:v>
                </c:pt>
                <c:pt idx="9">
                  <c:v>11</c:v>
                </c:pt>
                <c:pt idx="10">
                  <c:v>10</c:v>
                </c:pt>
                <c:pt idx="11">
                  <c:v>15</c:v>
                </c:pt>
                <c:pt idx="12">
                  <c:v>12</c:v>
                </c:pt>
                <c:pt idx="13">
                  <c:v>9</c:v>
                </c:pt>
                <c:pt idx="14">
                  <c:v>15</c:v>
                </c:pt>
                <c:pt idx="15">
                  <c:v>13</c:v>
                </c:pt>
                <c:pt idx="16">
                  <c:v>15.5</c:v>
                </c:pt>
                <c:pt idx="17">
                  <c:v>12</c:v>
                </c:pt>
                <c:pt idx="18">
                  <c:v>12</c:v>
                </c:pt>
                <c:pt idx="19">
                  <c:v>11</c:v>
                </c:pt>
                <c:pt idx="20">
                  <c:v>16.5</c:v>
                </c:pt>
                <c:pt idx="21">
                  <c:v>16</c:v>
                </c:pt>
                <c:pt idx="22">
                  <c:v>14</c:v>
                </c:pt>
                <c:pt idx="23">
                  <c:v>13</c:v>
                </c:pt>
                <c:pt idx="24">
                  <c:v>14</c:v>
                </c:pt>
                <c:pt idx="25">
                  <c:v>13</c:v>
                </c:pt>
                <c:pt idx="26">
                  <c:v>13</c:v>
                </c:pt>
                <c:pt idx="27">
                  <c:v>15</c:v>
                </c:pt>
                <c:pt idx="28">
                  <c:v>13</c:v>
                </c:pt>
                <c:pt idx="29">
                  <c:v>13</c:v>
                </c:pt>
                <c:pt idx="30">
                  <c:v>16</c:v>
                </c:pt>
                <c:pt idx="31">
                  <c:v>15.5</c:v>
                </c:pt>
                <c:pt idx="32">
                  <c:v>12</c:v>
                </c:pt>
                <c:pt idx="33">
                  <c:v>15</c:v>
                </c:pt>
                <c:pt idx="34">
                  <c:v>14</c:v>
                </c:pt>
                <c:pt idx="35">
                  <c:v>13</c:v>
                </c:pt>
                <c:pt idx="36">
                  <c:v>17.7</c:v>
                </c:pt>
                <c:pt idx="37">
                  <c:v>14</c:v>
                </c:pt>
                <c:pt idx="38">
                  <c:v>12</c:v>
                </c:pt>
                <c:pt idx="39">
                  <c:v>13</c:v>
                </c:pt>
                <c:pt idx="40">
                  <c:v>13</c:v>
                </c:pt>
                <c:pt idx="41">
                  <c:v>16.899999999999999</c:v>
                </c:pt>
                <c:pt idx="42">
                  <c:v>14</c:v>
                </c:pt>
                <c:pt idx="43">
                  <c:v>14</c:v>
                </c:pt>
                <c:pt idx="44">
                  <c:v>14.5</c:v>
                </c:pt>
                <c:pt idx="45">
                  <c:v>18</c:v>
                </c:pt>
                <c:pt idx="46">
                  <c:v>16</c:v>
                </c:pt>
                <c:pt idx="47">
                  <c:v>15</c:v>
                </c:pt>
                <c:pt idx="48">
                  <c:v>14</c:v>
                </c:pt>
                <c:pt idx="49">
                  <c:v>15</c:v>
                </c:pt>
                <c:pt idx="50">
                  <c:v>17</c:v>
                </c:pt>
                <c:pt idx="51">
                  <c:v>15</c:v>
                </c:pt>
                <c:pt idx="52">
                  <c:v>14</c:v>
                </c:pt>
                <c:pt idx="53">
                  <c:v>14</c:v>
                </c:pt>
                <c:pt idx="54">
                  <c:v>15</c:v>
                </c:pt>
                <c:pt idx="55">
                  <c:v>13</c:v>
                </c:pt>
                <c:pt idx="56">
                  <c:v>14</c:v>
                </c:pt>
                <c:pt idx="57">
                  <c:v>11</c:v>
                </c:pt>
                <c:pt idx="58">
                  <c:v>15</c:v>
                </c:pt>
                <c:pt idx="59">
                  <c:v>13</c:v>
                </c:pt>
                <c:pt idx="60">
                  <c:v>14</c:v>
                </c:pt>
                <c:pt idx="61">
                  <c:v>14</c:v>
                </c:pt>
                <c:pt idx="62">
                  <c:v>16</c:v>
                </c:pt>
                <c:pt idx="63">
                  <c:v>16</c:v>
                </c:pt>
                <c:pt idx="64">
                  <c:v>13</c:v>
                </c:pt>
                <c:pt idx="65">
                  <c:v>13</c:v>
                </c:pt>
                <c:pt idx="66">
                  <c:v>18.5</c:v>
                </c:pt>
                <c:pt idx="67">
                  <c:v>16</c:v>
                </c:pt>
                <c:pt idx="68">
                  <c:v>14</c:v>
                </c:pt>
                <c:pt idx="69">
                  <c:v>13</c:v>
                </c:pt>
                <c:pt idx="70">
                  <c:v>15</c:v>
                </c:pt>
                <c:pt idx="71">
                  <c:v>15</c:v>
                </c:pt>
                <c:pt idx="72">
                  <c:v>13</c:v>
                </c:pt>
                <c:pt idx="73">
                  <c:v>17.5</c:v>
                </c:pt>
                <c:pt idx="74">
                  <c:v>15.5</c:v>
                </c:pt>
                <c:pt idx="75">
                  <c:v>19.2</c:v>
                </c:pt>
                <c:pt idx="76">
                  <c:v>15.5</c:v>
                </c:pt>
                <c:pt idx="77">
                  <c:v>17</c:v>
                </c:pt>
                <c:pt idx="78">
                  <c:v>13</c:v>
                </c:pt>
                <c:pt idx="79">
                  <c:v>16</c:v>
                </c:pt>
                <c:pt idx="80">
                  <c:v>14</c:v>
                </c:pt>
                <c:pt idx="81">
                  <c:v>17.5</c:v>
                </c:pt>
                <c:pt idx="82">
                  <c:v>19.399999999999999</c:v>
                </c:pt>
                <c:pt idx="83">
                  <c:v>17.5</c:v>
                </c:pt>
                <c:pt idx="84">
                  <c:v>20.2</c:v>
                </c:pt>
                <c:pt idx="85">
                  <c:v>18.100000000000001</c:v>
                </c:pt>
                <c:pt idx="86">
                  <c:v>16.5</c:v>
                </c:pt>
                <c:pt idx="87">
                  <c:v>14</c:v>
                </c:pt>
                <c:pt idx="88">
                  <c:v>18.2</c:v>
                </c:pt>
                <c:pt idx="89">
                  <c:v>16.2</c:v>
                </c:pt>
                <c:pt idx="90">
                  <c:v>32.700000000000003</c:v>
                </c:pt>
                <c:pt idx="91">
                  <c:v>18</c:v>
                </c:pt>
                <c:pt idx="92">
                  <c:v>13</c:v>
                </c:pt>
                <c:pt idx="93">
                  <c:v>13</c:v>
                </c:pt>
                <c:pt idx="94">
                  <c:v>15</c:v>
                </c:pt>
                <c:pt idx="95">
                  <c:v>17</c:v>
                </c:pt>
                <c:pt idx="96">
                  <c:v>13</c:v>
                </c:pt>
                <c:pt idx="97">
                  <c:v>17.600000000000001</c:v>
                </c:pt>
                <c:pt idx="98">
                  <c:v>17</c:v>
                </c:pt>
                <c:pt idx="99">
                  <c:v>19.2</c:v>
                </c:pt>
                <c:pt idx="100">
                  <c:v>23</c:v>
                </c:pt>
                <c:pt idx="101">
                  <c:v>20</c:v>
                </c:pt>
                <c:pt idx="102">
                  <c:v>15.5</c:v>
                </c:pt>
                <c:pt idx="103">
                  <c:v>16.5</c:v>
                </c:pt>
                <c:pt idx="104">
                  <c:v>18.100000000000001</c:v>
                </c:pt>
                <c:pt idx="105">
                  <c:v>24.2</c:v>
                </c:pt>
                <c:pt idx="106">
                  <c:v>25.4</c:v>
                </c:pt>
                <c:pt idx="107">
                  <c:v>25</c:v>
                </c:pt>
                <c:pt idx="108">
                  <c:v>21.6</c:v>
                </c:pt>
                <c:pt idx="109">
                  <c:v>21.5</c:v>
                </c:pt>
                <c:pt idx="110">
                  <c:v>28.8</c:v>
                </c:pt>
                <c:pt idx="111">
                  <c:v>26.8</c:v>
                </c:pt>
                <c:pt idx="112">
                  <c:v>26</c:v>
                </c:pt>
                <c:pt idx="113">
                  <c:v>18</c:v>
                </c:pt>
                <c:pt idx="114">
                  <c:v>19</c:v>
                </c:pt>
                <c:pt idx="115">
                  <c:v>22</c:v>
                </c:pt>
                <c:pt idx="116">
                  <c:v>18</c:v>
                </c:pt>
                <c:pt idx="117">
                  <c:v>24</c:v>
                </c:pt>
                <c:pt idx="118">
                  <c:v>16</c:v>
                </c:pt>
                <c:pt idx="119">
                  <c:v>17</c:v>
                </c:pt>
                <c:pt idx="120">
                  <c:v>15</c:v>
                </c:pt>
                <c:pt idx="121">
                  <c:v>21</c:v>
                </c:pt>
                <c:pt idx="122">
                  <c:v>20</c:v>
                </c:pt>
                <c:pt idx="123">
                  <c:v>18.5</c:v>
                </c:pt>
                <c:pt idx="124">
                  <c:v>17</c:v>
                </c:pt>
                <c:pt idx="125">
                  <c:v>17.5</c:v>
                </c:pt>
                <c:pt idx="126">
                  <c:v>21.5</c:v>
                </c:pt>
                <c:pt idx="127">
                  <c:v>21.5</c:v>
                </c:pt>
                <c:pt idx="128">
                  <c:v>19.899999999999999</c:v>
                </c:pt>
                <c:pt idx="129">
                  <c:v>18.600000000000001</c:v>
                </c:pt>
                <c:pt idx="130">
                  <c:v>20.6</c:v>
                </c:pt>
                <c:pt idx="131">
                  <c:v>23.5</c:v>
                </c:pt>
                <c:pt idx="132">
                  <c:v>22.4</c:v>
                </c:pt>
                <c:pt idx="133">
                  <c:v>25</c:v>
                </c:pt>
                <c:pt idx="134">
                  <c:v>19</c:v>
                </c:pt>
                <c:pt idx="135">
                  <c:v>21</c:v>
                </c:pt>
                <c:pt idx="136">
                  <c:v>16</c:v>
                </c:pt>
                <c:pt idx="137">
                  <c:v>18</c:v>
                </c:pt>
                <c:pt idx="138">
                  <c:v>18</c:v>
                </c:pt>
                <c:pt idx="139">
                  <c:v>18</c:v>
                </c:pt>
                <c:pt idx="140">
                  <c:v>16</c:v>
                </c:pt>
                <c:pt idx="141">
                  <c:v>22</c:v>
                </c:pt>
                <c:pt idx="142">
                  <c:v>20.5</c:v>
                </c:pt>
                <c:pt idx="143">
                  <c:v>19.2</c:v>
                </c:pt>
                <c:pt idx="144">
                  <c:v>20.6</c:v>
                </c:pt>
                <c:pt idx="145">
                  <c:v>23.2</c:v>
                </c:pt>
                <c:pt idx="146">
                  <c:v>27.9</c:v>
                </c:pt>
                <c:pt idx="147">
                  <c:v>26.6</c:v>
                </c:pt>
                <c:pt idx="148">
                  <c:v>20.3</c:v>
                </c:pt>
                <c:pt idx="149">
                  <c:v>20</c:v>
                </c:pt>
                <c:pt idx="150">
                  <c:v>19</c:v>
                </c:pt>
                <c:pt idx="151">
                  <c:v>17</c:v>
                </c:pt>
                <c:pt idx="152">
                  <c:v>18</c:v>
                </c:pt>
                <c:pt idx="153">
                  <c:v>19</c:v>
                </c:pt>
                <c:pt idx="154">
                  <c:v>16</c:v>
                </c:pt>
                <c:pt idx="155">
                  <c:v>18</c:v>
                </c:pt>
                <c:pt idx="156">
                  <c:v>18</c:v>
                </c:pt>
                <c:pt idx="157">
                  <c:v>19</c:v>
                </c:pt>
                <c:pt idx="158">
                  <c:v>15</c:v>
                </c:pt>
                <c:pt idx="159">
                  <c:v>16</c:v>
                </c:pt>
                <c:pt idx="160">
                  <c:v>20</c:v>
                </c:pt>
                <c:pt idx="161">
                  <c:v>22</c:v>
                </c:pt>
                <c:pt idx="162">
                  <c:v>20</c:v>
                </c:pt>
                <c:pt idx="163">
                  <c:v>19</c:v>
                </c:pt>
                <c:pt idx="164">
                  <c:v>20.5</c:v>
                </c:pt>
                <c:pt idx="165">
                  <c:v>23.7</c:v>
                </c:pt>
                <c:pt idx="166">
                  <c:v>32.9</c:v>
                </c:pt>
                <c:pt idx="167">
                  <c:v>22</c:v>
                </c:pt>
                <c:pt idx="168">
                  <c:v>18.5</c:v>
                </c:pt>
                <c:pt idx="169">
                  <c:v>18</c:v>
                </c:pt>
                <c:pt idx="170">
                  <c:v>19</c:v>
                </c:pt>
                <c:pt idx="171">
                  <c:v>23</c:v>
                </c:pt>
                <c:pt idx="172">
                  <c:v>24</c:v>
                </c:pt>
                <c:pt idx="173">
                  <c:v>24</c:v>
                </c:pt>
                <c:pt idx="174">
                  <c:v>18</c:v>
                </c:pt>
                <c:pt idx="175">
                  <c:v>22</c:v>
                </c:pt>
                <c:pt idx="176">
                  <c:v>27.2</c:v>
                </c:pt>
                <c:pt idx="177">
                  <c:v>23.9</c:v>
                </c:pt>
                <c:pt idx="178">
                  <c:v>24</c:v>
                </c:pt>
                <c:pt idx="179">
                  <c:v>25.5</c:v>
                </c:pt>
                <c:pt idx="180">
                  <c:v>32</c:v>
                </c:pt>
                <c:pt idx="181">
                  <c:v>24</c:v>
                </c:pt>
                <c:pt idx="182">
                  <c:v>22</c:v>
                </c:pt>
                <c:pt idx="183">
                  <c:v>25</c:v>
                </c:pt>
                <c:pt idx="184">
                  <c:v>25</c:v>
                </c:pt>
                <c:pt idx="185">
                  <c:v>24</c:v>
                </c:pt>
                <c:pt idx="186">
                  <c:v>23</c:v>
                </c:pt>
                <c:pt idx="187">
                  <c:v>20</c:v>
                </c:pt>
                <c:pt idx="188">
                  <c:v>19</c:v>
                </c:pt>
                <c:pt idx="189">
                  <c:v>18</c:v>
                </c:pt>
                <c:pt idx="190">
                  <c:v>23</c:v>
                </c:pt>
                <c:pt idx="191">
                  <c:v>17.5</c:v>
                </c:pt>
                <c:pt idx="192">
                  <c:v>20.5</c:v>
                </c:pt>
                <c:pt idx="193">
                  <c:v>27.5</c:v>
                </c:pt>
                <c:pt idx="194">
                  <c:v>21.1</c:v>
                </c:pt>
                <c:pt idx="195">
                  <c:v>22</c:v>
                </c:pt>
                <c:pt idx="196">
                  <c:v>26</c:v>
                </c:pt>
                <c:pt idx="197">
                  <c:v>28</c:v>
                </c:pt>
                <c:pt idx="198">
                  <c:v>25</c:v>
                </c:pt>
                <c:pt idx="199">
                  <c:v>37</c:v>
                </c:pt>
                <c:pt idx="200">
                  <c:v>25.8</c:v>
                </c:pt>
                <c:pt idx="201">
                  <c:v>24</c:v>
                </c:pt>
                <c:pt idx="202">
                  <c:v>26</c:v>
                </c:pt>
                <c:pt idx="203">
                  <c:v>20</c:v>
                </c:pt>
                <c:pt idx="204">
                  <c:v>24</c:v>
                </c:pt>
                <c:pt idx="205">
                  <c:v>21</c:v>
                </c:pt>
                <c:pt idx="206">
                  <c:v>28</c:v>
                </c:pt>
                <c:pt idx="207">
                  <c:v>28</c:v>
                </c:pt>
                <c:pt idx="208">
                  <c:v>20</c:v>
                </c:pt>
                <c:pt idx="209">
                  <c:v>18</c:v>
                </c:pt>
                <c:pt idx="210">
                  <c:v>26</c:v>
                </c:pt>
                <c:pt idx="211">
                  <c:v>19</c:v>
                </c:pt>
                <c:pt idx="212">
                  <c:v>22.5</c:v>
                </c:pt>
                <c:pt idx="213">
                  <c:v>19.399999999999999</c:v>
                </c:pt>
                <c:pt idx="214">
                  <c:v>20.2</c:v>
                </c:pt>
                <c:pt idx="215">
                  <c:v>23.9</c:v>
                </c:pt>
                <c:pt idx="216">
                  <c:v>28.4</c:v>
                </c:pt>
                <c:pt idx="217">
                  <c:v>33.5</c:v>
                </c:pt>
                <c:pt idx="218">
                  <c:v>28</c:v>
                </c:pt>
                <c:pt idx="219">
                  <c:v>24.3</c:v>
                </c:pt>
                <c:pt idx="220">
                  <c:v>19.100000000000001</c:v>
                </c:pt>
                <c:pt idx="221">
                  <c:v>29.8</c:v>
                </c:pt>
                <c:pt idx="222">
                  <c:v>27</c:v>
                </c:pt>
                <c:pt idx="223">
                  <c:v>27</c:v>
                </c:pt>
                <c:pt idx="224">
                  <c:v>25.5</c:v>
                </c:pt>
                <c:pt idx="225">
                  <c:v>27</c:v>
                </c:pt>
                <c:pt idx="226">
                  <c:v>27</c:v>
                </c:pt>
                <c:pt idx="227">
                  <c:v>19</c:v>
                </c:pt>
                <c:pt idx="228">
                  <c:v>18</c:v>
                </c:pt>
                <c:pt idx="229">
                  <c:v>27</c:v>
                </c:pt>
                <c:pt idx="230">
                  <c:v>18</c:v>
                </c:pt>
                <c:pt idx="231">
                  <c:v>20</c:v>
                </c:pt>
                <c:pt idx="232">
                  <c:v>23</c:v>
                </c:pt>
                <c:pt idx="233">
                  <c:v>19</c:v>
                </c:pt>
                <c:pt idx="234">
                  <c:v>24.5</c:v>
                </c:pt>
                <c:pt idx="235">
                  <c:v>25.1</c:v>
                </c:pt>
                <c:pt idx="236">
                  <c:v>22.3</c:v>
                </c:pt>
                <c:pt idx="237">
                  <c:v>26.4</c:v>
                </c:pt>
                <c:pt idx="238">
                  <c:v>35</c:v>
                </c:pt>
                <c:pt idx="239">
                  <c:v>20.2</c:v>
                </c:pt>
                <c:pt idx="240">
                  <c:v>28</c:v>
                </c:pt>
                <c:pt idx="241">
                  <c:v>27</c:v>
                </c:pt>
                <c:pt idx="242">
                  <c:v>34</c:v>
                </c:pt>
                <c:pt idx="243">
                  <c:v>36</c:v>
                </c:pt>
                <c:pt idx="244">
                  <c:v>25</c:v>
                </c:pt>
                <c:pt idx="245">
                  <c:v>21</c:v>
                </c:pt>
                <c:pt idx="246">
                  <c:v>23</c:v>
                </c:pt>
                <c:pt idx="247">
                  <c:v>21</c:v>
                </c:pt>
                <c:pt idx="248">
                  <c:v>22</c:v>
                </c:pt>
                <c:pt idx="249">
                  <c:v>28</c:v>
                </c:pt>
                <c:pt idx="250">
                  <c:v>27</c:v>
                </c:pt>
                <c:pt idx="251">
                  <c:v>21</c:v>
                </c:pt>
                <c:pt idx="252">
                  <c:v>19</c:v>
                </c:pt>
                <c:pt idx="253">
                  <c:v>20.2</c:v>
                </c:pt>
                <c:pt idx="254">
                  <c:v>20.8</c:v>
                </c:pt>
                <c:pt idx="255">
                  <c:v>23.8</c:v>
                </c:pt>
                <c:pt idx="256">
                  <c:v>19.8</c:v>
                </c:pt>
                <c:pt idx="257">
                  <c:v>17.600000000000001</c:v>
                </c:pt>
                <c:pt idx="258">
                  <c:v>31</c:v>
                </c:pt>
                <c:pt idx="259">
                  <c:v>38</c:v>
                </c:pt>
                <c:pt idx="260">
                  <c:v>27.2</c:v>
                </c:pt>
                <c:pt idx="261">
                  <c:v>26.6</c:v>
                </c:pt>
                <c:pt idx="262">
                  <c:v>30</c:v>
                </c:pt>
                <c:pt idx="263">
                  <c:v>29</c:v>
                </c:pt>
                <c:pt idx="264">
                  <c:v>36</c:v>
                </c:pt>
                <c:pt idx="265">
                  <c:v>32</c:v>
                </c:pt>
                <c:pt idx="266">
                  <c:v>29</c:v>
                </c:pt>
                <c:pt idx="267">
                  <c:v>23</c:v>
                </c:pt>
                <c:pt idx="268">
                  <c:v>27</c:v>
                </c:pt>
                <c:pt idx="269">
                  <c:v>33.5</c:v>
                </c:pt>
                <c:pt idx="270">
                  <c:v>31</c:v>
                </c:pt>
                <c:pt idx="271">
                  <c:v>25</c:v>
                </c:pt>
                <c:pt idx="272">
                  <c:v>24</c:v>
                </c:pt>
                <c:pt idx="273">
                  <c:v>25</c:v>
                </c:pt>
                <c:pt idx="274">
                  <c:v>28</c:v>
                </c:pt>
                <c:pt idx="275">
                  <c:v>26</c:v>
                </c:pt>
                <c:pt idx="276">
                  <c:v>30</c:v>
                </c:pt>
                <c:pt idx="277">
                  <c:v>35.700000000000003</c:v>
                </c:pt>
                <c:pt idx="278">
                  <c:v>27.4</c:v>
                </c:pt>
                <c:pt idx="279">
                  <c:v>28.1</c:v>
                </c:pt>
                <c:pt idx="280">
                  <c:v>26</c:v>
                </c:pt>
                <c:pt idx="281">
                  <c:v>28</c:v>
                </c:pt>
                <c:pt idx="282">
                  <c:v>26</c:v>
                </c:pt>
                <c:pt idx="283">
                  <c:v>23</c:v>
                </c:pt>
                <c:pt idx="284">
                  <c:v>18</c:v>
                </c:pt>
                <c:pt idx="285">
                  <c:v>29</c:v>
                </c:pt>
                <c:pt idx="286">
                  <c:v>30.5</c:v>
                </c:pt>
                <c:pt idx="287">
                  <c:v>34.299999999999997</c:v>
                </c:pt>
                <c:pt idx="288">
                  <c:v>25.4</c:v>
                </c:pt>
                <c:pt idx="289">
                  <c:v>30</c:v>
                </c:pt>
                <c:pt idx="290">
                  <c:v>22</c:v>
                </c:pt>
                <c:pt idx="291">
                  <c:v>41.5</c:v>
                </c:pt>
                <c:pt idx="292">
                  <c:v>30.7</c:v>
                </c:pt>
                <c:pt idx="293">
                  <c:v>24</c:v>
                </c:pt>
                <c:pt idx="294">
                  <c:v>25</c:v>
                </c:pt>
                <c:pt idx="295">
                  <c:v>28</c:v>
                </c:pt>
                <c:pt idx="296">
                  <c:v>24</c:v>
                </c:pt>
                <c:pt idx="297">
                  <c:v>26</c:v>
                </c:pt>
                <c:pt idx="298">
                  <c:v>29</c:v>
                </c:pt>
                <c:pt idx="299">
                  <c:v>28</c:v>
                </c:pt>
                <c:pt idx="300">
                  <c:v>26</c:v>
                </c:pt>
                <c:pt idx="301">
                  <c:v>30.9</c:v>
                </c:pt>
                <c:pt idx="302">
                  <c:v>31.3</c:v>
                </c:pt>
                <c:pt idx="303">
                  <c:v>32.200000000000003</c:v>
                </c:pt>
                <c:pt idx="304">
                  <c:v>33.700000000000003</c:v>
                </c:pt>
                <c:pt idx="305">
                  <c:v>32.4</c:v>
                </c:pt>
                <c:pt idx="306">
                  <c:v>36</c:v>
                </c:pt>
                <c:pt idx="307">
                  <c:v>33</c:v>
                </c:pt>
                <c:pt idx="308">
                  <c:v>31.6</c:v>
                </c:pt>
                <c:pt idx="309">
                  <c:v>36</c:v>
                </c:pt>
                <c:pt idx="310">
                  <c:v>22</c:v>
                </c:pt>
                <c:pt idx="311">
                  <c:v>21</c:v>
                </c:pt>
                <c:pt idx="312">
                  <c:v>15</c:v>
                </c:pt>
                <c:pt idx="313">
                  <c:v>15</c:v>
                </c:pt>
                <c:pt idx="314">
                  <c:v>26.5</c:v>
                </c:pt>
                <c:pt idx="315">
                  <c:v>32.4</c:v>
                </c:pt>
                <c:pt idx="316">
                  <c:v>25</c:v>
                </c:pt>
                <c:pt idx="317">
                  <c:v>29.5</c:v>
                </c:pt>
                <c:pt idx="318">
                  <c:v>31.5</c:v>
                </c:pt>
                <c:pt idx="319">
                  <c:v>31.9</c:v>
                </c:pt>
                <c:pt idx="320">
                  <c:v>27.2</c:v>
                </c:pt>
                <c:pt idx="321">
                  <c:v>30</c:v>
                </c:pt>
                <c:pt idx="322">
                  <c:v>26</c:v>
                </c:pt>
                <c:pt idx="323">
                  <c:v>29</c:v>
                </c:pt>
                <c:pt idx="324">
                  <c:v>29</c:v>
                </c:pt>
                <c:pt idx="325">
                  <c:v>32</c:v>
                </c:pt>
                <c:pt idx="326">
                  <c:v>33.5</c:v>
                </c:pt>
                <c:pt idx="327">
                  <c:v>39.4</c:v>
                </c:pt>
                <c:pt idx="328">
                  <c:v>34.200000000000003</c:v>
                </c:pt>
                <c:pt idx="329">
                  <c:v>34.5</c:v>
                </c:pt>
                <c:pt idx="330">
                  <c:v>32.1</c:v>
                </c:pt>
                <c:pt idx="331">
                  <c:v>36</c:v>
                </c:pt>
                <c:pt idx="332">
                  <c:v>34</c:v>
                </c:pt>
                <c:pt idx="333">
                  <c:v>35</c:v>
                </c:pt>
                <c:pt idx="334">
                  <c:v>26</c:v>
                </c:pt>
                <c:pt idx="335">
                  <c:v>37.299999999999997</c:v>
                </c:pt>
                <c:pt idx="336">
                  <c:v>31.5</c:v>
                </c:pt>
                <c:pt idx="337">
                  <c:v>30</c:v>
                </c:pt>
                <c:pt idx="338">
                  <c:v>29.5</c:v>
                </c:pt>
                <c:pt idx="339">
                  <c:v>34.1</c:v>
                </c:pt>
                <c:pt idx="340">
                  <c:v>37</c:v>
                </c:pt>
                <c:pt idx="341">
                  <c:v>31</c:v>
                </c:pt>
                <c:pt idx="342">
                  <c:v>31</c:v>
                </c:pt>
                <c:pt idx="343">
                  <c:v>26</c:v>
                </c:pt>
                <c:pt idx="344">
                  <c:v>31</c:v>
                </c:pt>
                <c:pt idx="345">
                  <c:v>30</c:v>
                </c:pt>
                <c:pt idx="346">
                  <c:v>36.4</c:v>
                </c:pt>
                <c:pt idx="347">
                  <c:v>30</c:v>
                </c:pt>
                <c:pt idx="348">
                  <c:v>44.6</c:v>
                </c:pt>
                <c:pt idx="349">
                  <c:v>33.799999999999997</c:v>
                </c:pt>
                <c:pt idx="350">
                  <c:v>32.299999999999997</c:v>
                </c:pt>
                <c:pt idx="351">
                  <c:v>38</c:v>
                </c:pt>
                <c:pt idx="352">
                  <c:v>32</c:v>
                </c:pt>
                <c:pt idx="353">
                  <c:v>38</c:v>
                </c:pt>
                <c:pt idx="354">
                  <c:v>36.1</c:v>
                </c:pt>
                <c:pt idx="355">
                  <c:v>31</c:v>
                </c:pt>
                <c:pt idx="356">
                  <c:v>32</c:v>
                </c:pt>
                <c:pt idx="357">
                  <c:v>34.1</c:v>
                </c:pt>
                <c:pt idx="358">
                  <c:v>31.8</c:v>
                </c:pt>
                <c:pt idx="359">
                  <c:v>37.200000000000003</c:v>
                </c:pt>
                <c:pt idx="360">
                  <c:v>46.6</c:v>
                </c:pt>
                <c:pt idx="361">
                  <c:v>40.799999999999997</c:v>
                </c:pt>
                <c:pt idx="362">
                  <c:v>37</c:v>
                </c:pt>
                <c:pt idx="363">
                  <c:v>34.4</c:v>
                </c:pt>
                <c:pt idx="364">
                  <c:v>29.9</c:v>
                </c:pt>
                <c:pt idx="365">
                  <c:v>39</c:v>
                </c:pt>
                <c:pt idx="366">
                  <c:v>30.5</c:v>
                </c:pt>
                <c:pt idx="367">
                  <c:v>34.700000000000003</c:v>
                </c:pt>
                <c:pt idx="368">
                  <c:v>38</c:v>
                </c:pt>
                <c:pt idx="369">
                  <c:v>29.8</c:v>
                </c:pt>
                <c:pt idx="370">
                  <c:v>37.700000000000003</c:v>
                </c:pt>
                <c:pt idx="371">
                  <c:v>32</c:v>
                </c:pt>
                <c:pt idx="372">
                  <c:v>27</c:v>
                </c:pt>
                <c:pt idx="373">
                  <c:v>24.5</c:v>
                </c:pt>
                <c:pt idx="374">
                  <c:v>36.1</c:v>
                </c:pt>
                <c:pt idx="375">
                  <c:v>38.1</c:v>
                </c:pt>
                <c:pt idx="376">
                  <c:v>35.1</c:v>
                </c:pt>
                <c:pt idx="377">
                  <c:v>36</c:v>
                </c:pt>
                <c:pt idx="378">
                  <c:v>39.1</c:v>
                </c:pt>
                <c:pt idx="379">
                  <c:v>23</c:v>
                </c:pt>
                <c:pt idx="380">
                  <c:v>33</c:v>
                </c:pt>
                <c:pt idx="381">
                  <c:v>33</c:v>
                </c:pt>
                <c:pt idx="382">
                  <c:v>31</c:v>
                </c:pt>
                <c:pt idx="383">
                  <c:v>29</c:v>
                </c:pt>
                <c:pt idx="384">
                  <c:v>32.799999999999997</c:v>
                </c:pt>
                <c:pt idx="385">
                  <c:v>44</c:v>
                </c:pt>
                <c:pt idx="386">
                  <c:v>29</c:v>
                </c:pt>
                <c:pt idx="387">
                  <c:v>43.1</c:v>
                </c:pt>
                <c:pt idx="388">
                  <c:v>44.3</c:v>
                </c:pt>
                <c:pt idx="389">
                  <c:v>43.4</c:v>
                </c:pt>
                <c:pt idx="390">
                  <c:v>26</c:v>
                </c:pt>
                <c:pt idx="391">
                  <c:v>26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1AE-0348-9CA3-FCF31D3153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2463368"/>
        <c:axId val="602461728"/>
      </c:scatterChart>
      <c:valAx>
        <c:axId val="602463368"/>
        <c:scaling>
          <c:orientation val="minMax"/>
          <c:min val="4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SG"/>
          </a:p>
        </c:txPr>
        <c:crossAx val="602461728"/>
        <c:crosses val="autoZero"/>
        <c:crossBetween val="midCat"/>
        <c:majorUnit val="40"/>
      </c:valAx>
      <c:valAx>
        <c:axId val="602461728"/>
        <c:scaling>
          <c:orientation val="minMax"/>
          <c:min val="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SG"/>
          </a:p>
        </c:txPr>
        <c:crossAx val="602463368"/>
        <c:crosses val="autoZero"/>
        <c:crossBetween val="midCat"/>
        <c:majorUnit val="1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SG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A03FA-6504-420E-B20D-BF2476183306}" type="datetimeFigureOut">
              <a:rPr lang="en-SG" smtClean="0"/>
              <a:t>15/1/25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C5082-1F89-4344-88BE-5BF051E7462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7183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194A9-8625-15BB-F822-5B41DF586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96C3B8-3085-964B-8B23-BEE8BA6D7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5065FB-D403-EAD0-4525-7AB575952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97919-C0D6-7E12-AEF6-C2D0ED8AF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8775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8953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6028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0025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81714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E6034-8A9A-0D9F-1BBA-7DF834C2A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A214FA-4D9A-C56F-2F2D-3B0B84765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1EB557-2E8C-D137-D9FD-24123E527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E8021-54A8-86C7-3C12-67AD0667B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9047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85367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0242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2896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5579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053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22025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E6034-8A9A-0D9F-1BBA-7DF834C2A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A214FA-4D9A-C56F-2F2D-3B0B84765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1EB557-2E8C-D137-D9FD-24123E527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E8021-54A8-86C7-3C12-67AD0667B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6540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76936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99843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7812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0401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61414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E9ADA-6C8C-1649-05CF-B57EBD86C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DD461-1D2F-060C-4191-C34D6B933E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DB1BA7-C4E5-CD86-3071-F3CFF9C05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`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EE527-BA2C-F9E3-4E79-06D8F47D8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87024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4861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8000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8908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0181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8515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89237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6060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6E6034-8A9A-0D9F-1BBA-7DF834C2A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A214FA-4D9A-C56F-2F2D-3B0B84765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1EB557-2E8C-D137-D9FD-24123E527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E8021-54A8-86C7-3C12-67AD0667B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C5082-1F89-4344-88BE-5BF051E7462E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112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6B24C-D879-614B-81E0-49FA5F26386F}" type="datetime1">
              <a:rPr lang="zh-SG" altLang="en-US" smtClean="0"/>
              <a:t>15/01/25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‹#›</a:t>
            </a:fld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3D79A6-C3CF-4BF8-FEE5-9397858E18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69" y="216315"/>
            <a:ext cx="3995861" cy="7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25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14595-8C57-A74D-9951-872817DE03B7}" type="datetime1">
              <a:rPr lang="zh-SG" altLang="en-US" smtClean="0"/>
              <a:t>15/01/25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6329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18C8D-FAA9-7D43-A608-52EEEF894A57}" type="datetime1">
              <a:rPr lang="zh-SG" altLang="en-US" smtClean="0"/>
              <a:t>15/01/25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2152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597" y="102357"/>
            <a:ext cx="10515600" cy="810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597" y="1323832"/>
            <a:ext cx="10515600" cy="4858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A255-70AF-954C-A591-C2BBE1D6EF41}" type="datetime1">
              <a:rPr lang="zh-SG" altLang="en-US" smtClean="0"/>
              <a:t>15/01/25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‹#›</a:t>
            </a:fld>
            <a:endParaRPr lang="en-SG"/>
          </a:p>
        </p:txBody>
      </p:sp>
      <p:pic>
        <p:nvPicPr>
          <p:cNvPr id="7" name="Picture 8" descr="blue-stripe.gif">
            <a:extLst>
              <a:ext uri="{FF2B5EF4-FFF2-40B4-BE49-F238E27FC236}">
                <a16:creationId xmlns:a16="http://schemas.microsoft.com/office/drawing/2014/main" id="{37AE6EB9-9A4B-6A09-EB1A-731CC28C6ED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6303"/>
          <a:stretch>
            <a:fillRect/>
          </a:stretch>
        </p:blipFill>
        <p:spPr bwMode="auto">
          <a:xfrm>
            <a:off x="0" y="917194"/>
            <a:ext cx="12192000" cy="4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4F0DE9-3FEE-8175-F50B-4B1D3613A802}"/>
              </a:ext>
            </a:extLst>
          </p:cNvPr>
          <p:cNvSpPr/>
          <p:nvPr userDrawn="1"/>
        </p:nvSpPr>
        <p:spPr>
          <a:xfrm>
            <a:off x="10635048" y="917194"/>
            <a:ext cx="1556951" cy="45719"/>
          </a:xfrm>
          <a:prstGeom prst="rect">
            <a:avLst/>
          </a:prstGeom>
          <a:solidFill>
            <a:srgbClr val="F17D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51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51D0C-0953-894E-9654-16A3A24B53EF}" type="datetime1">
              <a:rPr lang="zh-SG" altLang="en-US" smtClean="0"/>
              <a:t>15/01/25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672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B5C17-476D-5346-94C2-4F4C5670110C}" type="datetime1">
              <a:rPr lang="zh-SG" altLang="en-US" smtClean="0"/>
              <a:t>15/01/25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8069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71DC4-7B38-344E-A543-526F7AD237E9}" type="datetime1">
              <a:rPr lang="zh-SG" altLang="en-US" smtClean="0"/>
              <a:t>15/01/25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1741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F526E-2CD4-1347-A7AD-F8AA8C4CACDC}" type="datetime1">
              <a:rPr lang="zh-SG" altLang="en-US" smtClean="0"/>
              <a:t>15/01/25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2820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F3ABA-B24E-4C4C-B964-63D54D11E16F}" type="datetime1">
              <a:rPr lang="zh-SG" altLang="en-US" smtClean="0"/>
              <a:t>15/01/25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55339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963CF-1BD9-BC43-8287-2F92C436327E}" type="datetime1">
              <a:rPr lang="zh-SG" altLang="en-US" smtClean="0"/>
              <a:t>15/01/25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389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7464B-0FFE-BD46-88A1-931D4BC5732E}" type="datetime1">
              <a:rPr lang="zh-SG" altLang="en-US" smtClean="0"/>
              <a:t>15/01/25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3308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F6406-1972-9B48-ADF0-4DC7FDF6420F}" type="datetime1">
              <a:rPr lang="zh-SG" altLang="en-US" smtClean="0"/>
              <a:t>15/01/25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16A89-B7C7-4E33-8520-CD839058CEA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4743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59.png"/><Relationship Id="rId2" Type="http://schemas.openxmlformats.org/officeDocument/2006/relationships/image" Target="../media/image62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55.png"/><Relationship Id="rId5" Type="http://schemas.openxmlformats.org/officeDocument/2006/relationships/image" Target="../media/image65.png"/><Relationship Id="rId15" Type="http://schemas.openxmlformats.org/officeDocument/2006/relationships/image" Target="../media/image61.png"/><Relationship Id="rId10" Type="http://schemas.openxmlformats.org/officeDocument/2006/relationships/image" Target="../media/image57.png"/><Relationship Id="rId4" Type="http://schemas.openxmlformats.org/officeDocument/2006/relationships/image" Target="../media/image64.png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5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6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83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chart" Target="../charts/chart3.xml"/><Relationship Id="rId15" Type="http://schemas.openxmlformats.org/officeDocument/2006/relationships/image" Target="../media/image32.png"/><Relationship Id="rId10" Type="http://schemas.openxmlformats.org/officeDocument/2006/relationships/image" Target="../media/image41.png"/><Relationship Id="rId4" Type="http://schemas.microsoft.com/office/2007/relationships/hdphoto" Target="../media/hdphoto1.wdp"/><Relationship Id="rId9" Type="http://schemas.openxmlformats.org/officeDocument/2006/relationships/image" Target="../media/image40.png"/><Relationship Id="rId1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chart" Target="../charts/chart4.xml"/><Relationship Id="rId15" Type="http://schemas.openxmlformats.org/officeDocument/2006/relationships/image" Target="../media/image32.png"/><Relationship Id="rId10" Type="http://schemas.openxmlformats.org/officeDocument/2006/relationships/image" Target="../media/image41.png"/><Relationship Id="rId4" Type="http://schemas.microsoft.com/office/2007/relationships/hdphoto" Target="../media/hdphoto1.wdp"/><Relationship Id="rId9" Type="http://schemas.openxmlformats.org/officeDocument/2006/relationships/image" Target="../media/image40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9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2.png"/><Relationship Id="rId3" Type="http://schemas.openxmlformats.org/officeDocument/2006/relationships/image" Target="../media/image94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19.gif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940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gif"/><Relationship Id="rId4" Type="http://schemas.openxmlformats.org/officeDocument/2006/relationships/image" Target="../media/image126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hart" Target="../charts/chart5.xml"/><Relationship Id="rId10" Type="http://schemas.openxmlformats.org/officeDocument/2006/relationships/image" Target="../media/image33.png"/><Relationship Id="rId4" Type="http://schemas.microsoft.com/office/2007/relationships/hdphoto" Target="../media/hdphoto1.wdp"/><Relationship Id="rId9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0.png"/><Relationship Id="rId4" Type="http://schemas.openxmlformats.org/officeDocument/2006/relationships/image" Target="../media/image51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0.png"/><Relationship Id="rId3" Type="http://schemas.openxmlformats.org/officeDocument/2006/relationships/image" Target="../media/image1180.png"/><Relationship Id="rId7" Type="http://schemas.openxmlformats.org/officeDocument/2006/relationships/image" Target="../media/image1280.png"/><Relationship Id="rId2" Type="http://schemas.openxmlformats.org/officeDocument/2006/relationships/image" Target="../media/image1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190.png"/><Relationship Id="rId9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chart" Target="../charts/chart1.xml"/><Relationship Id="rId15" Type="http://schemas.openxmlformats.org/officeDocument/2006/relationships/image" Target="../media/image32.png"/><Relationship Id="rId10" Type="http://schemas.openxmlformats.org/officeDocument/2006/relationships/image" Target="../media/image41.png"/><Relationship Id="rId4" Type="http://schemas.microsoft.com/office/2007/relationships/hdphoto" Target="../media/hdphoto1.wdp"/><Relationship Id="rId9" Type="http://schemas.openxmlformats.org/officeDocument/2006/relationships/image" Target="../media/image40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openxmlformats.org/officeDocument/2006/relationships/image" Target="../media/image39.png"/><Relationship Id="rId12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33.png"/><Relationship Id="rId10" Type="http://schemas.openxmlformats.org/officeDocument/2006/relationships/image" Target="../media/image42.png"/><Relationship Id="rId4" Type="http://schemas.openxmlformats.org/officeDocument/2006/relationships/chart" Target="../charts/chart2.xml"/><Relationship Id="rId9" Type="http://schemas.openxmlformats.org/officeDocument/2006/relationships/image" Target="../media/image41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2F5D253-0D25-7C8C-002E-9AE96FA2D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0B7BA57-1DAB-4994-60C7-4C2BEADA0704}"/>
              </a:ext>
            </a:extLst>
          </p:cNvPr>
          <p:cNvSpPr txBox="1"/>
          <p:nvPr/>
        </p:nvSpPr>
        <p:spPr>
          <a:xfrm>
            <a:off x="4641180" y="3714541"/>
            <a:ext cx="290963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800" dirty="0" err="1">
                <a:solidFill>
                  <a:srgbClr val="434342"/>
                </a:solidFill>
                <a:latin typeface="Quattrocento" panose="02020502030000000404" pitchFamily="18" charset="0"/>
                <a:cs typeface="Arial" pitchFamily="34" charset="0"/>
              </a:rPr>
              <a:t>Shihao</a:t>
            </a:r>
            <a:r>
              <a:rPr lang="zh-CN" altLang="en-US" sz="2800" dirty="0">
                <a:solidFill>
                  <a:srgbClr val="434342"/>
                </a:solidFill>
                <a:latin typeface="Quattrocento" panose="02020502030000000404" pitchFamily="18" charset="0"/>
                <a:cs typeface="Arial" pitchFamily="34" charset="0"/>
              </a:rPr>
              <a:t> </a:t>
            </a:r>
            <a:r>
              <a:rPr lang="en-US" altLang="zh-CN" sz="2800" dirty="0">
                <a:solidFill>
                  <a:srgbClr val="434342"/>
                </a:solidFill>
                <a:latin typeface="Quattrocento" panose="02020502030000000404" pitchFamily="18" charset="0"/>
                <a:cs typeface="Arial" pitchFamily="34" charset="0"/>
              </a:rPr>
              <a:t>Zhang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1A4FB79-FD7C-81B3-572F-C330E831D966}"/>
              </a:ext>
            </a:extLst>
          </p:cNvPr>
          <p:cNvSpPr txBox="1"/>
          <p:nvPr/>
        </p:nvSpPr>
        <p:spPr>
          <a:xfrm>
            <a:off x="4175161" y="4292039"/>
            <a:ext cx="384167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1200"/>
            </a:defPPr>
            <a:lvl1pPr marL="0" marR="0" indent="0" algn="l" defTabSz="37610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defRPr sz="6000" kern="1200" baseline="0">
                <a:solidFill>
                  <a:schemeClr val="tx2"/>
                </a:solidFill>
                <a:latin typeface="Franklin Gothic Heavy" pitchFamily="34" charset="0"/>
                <a:ea typeface="+mn-ea"/>
                <a:cs typeface="+mn-cs"/>
              </a:defRPr>
            </a:lvl1pPr>
            <a:lvl2pPr marL="1880543" indent="0" algn="l" defTabSz="3761086" rtl="0" eaLnBrk="1" latinLnBrk="0" hangingPunct="1">
              <a:spcBef>
                <a:spcPct val="20000"/>
              </a:spcBef>
              <a:buFontTx/>
              <a:buNone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61086" indent="0" algn="l" defTabSz="3761086" rtl="0" eaLnBrk="1" latinLnBrk="0" hangingPunct="1">
              <a:spcBef>
                <a:spcPct val="20000"/>
              </a:spcBef>
              <a:buFontTx/>
              <a:buNone/>
              <a:defRPr sz="9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41629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522172" indent="0" algn="l" defTabSz="3761086" rtl="0" eaLnBrk="1" latinLnBrk="0" hangingPunct="1">
              <a:spcBef>
                <a:spcPct val="20000"/>
              </a:spcBef>
              <a:buFontTx/>
              <a:buNone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42988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223531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104074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984617" indent="-940272" algn="l" defTabSz="37610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800" dirty="0">
                <a:solidFill>
                  <a:srgbClr val="434342"/>
                </a:solidFill>
                <a:latin typeface="Quattrocento" panose="02020502030000000404" pitchFamily="18" charset="0"/>
                <a:cs typeface="Arial" pitchFamily="34" charset="0"/>
              </a:rPr>
              <a:t>Supervisor:</a:t>
            </a:r>
            <a:r>
              <a:rPr lang="zh-CN" altLang="en-US" sz="2800" dirty="0">
                <a:solidFill>
                  <a:srgbClr val="434342"/>
                </a:solidFill>
                <a:latin typeface="Quattrocento" panose="02020502030000000404" pitchFamily="18" charset="0"/>
                <a:cs typeface="Arial" pitchFamily="34" charset="0"/>
              </a:rPr>
              <a:t> </a:t>
            </a:r>
            <a:r>
              <a:rPr lang="en-US" altLang="zh-CN" sz="2800" dirty="0">
                <a:solidFill>
                  <a:srgbClr val="434342"/>
                </a:solidFill>
                <a:latin typeface="Quattrocento" panose="02020502030000000404" pitchFamily="18" charset="0"/>
                <a:cs typeface="Arial" pitchFamily="34" charset="0"/>
              </a:rPr>
              <a:t>Angela</a:t>
            </a:r>
            <a:r>
              <a:rPr lang="zh-CN" altLang="en-US" sz="2800" dirty="0">
                <a:solidFill>
                  <a:srgbClr val="434342"/>
                </a:solidFill>
                <a:latin typeface="Quattrocento" panose="02020502030000000404" pitchFamily="18" charset="0"/>
                <a:cs typeface="Arial" pitchFamily="34" charset="0"/>
              </a:rPr>
              <a:t> </a:t>
            </a:r>
            <a:r>
              <a:rPr lang="en-US" altLang="zh-CN" sz="2800" dirty="0">
                <a:solidFill>
                  <a:srgbClr val="434342"/>
                </a:solidFill>
                <a:latin typeface="Quattrocento" panose="02020502030000000404" pitchFamily="18" charset="0"/>
                <a:cs typeface="Arial" pitchFamily="34" charset="0"/>
              </a:rPr>
              <a:t>Yao</a:t>
            </a:r>
            <a:endParaRPr lang="en-US" sz="2800" dirty="0">
              <a:solidFill>
                <a:srgbClr val="434342"/>
              </a:solidFill>
              <a:latin typeface="Quattrocento" panose="02020502030000000404" pitchFamily="18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E3530-1774-527E-39E4-0177DF82CDCA}"/>
              </a:ext>
            </a:extLst>
          </p:cNvPr>
          <p:cNvSpPr txBox="1"/>
          <p:nvPr/>
        </p:nvSpPr>
        <p:spPr>
          <a:xfrm>
            <a:off x="10814708" y="6449080"/>
            <a:ext cx="118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434342"/>
                </a:solidFill>
                <a:latin typeface="Quattrocento" panose="02020502030000000404" pitchFamily="18" charset="0"/>
                <a:cs typeface="Arial" pitchFamily="34" charset="0"/>
              </a:rPr>
              <a:t>Jan.</a:t>
            </a:r>
            <a:r>
              <a:rPr lang="zh-CN" altLang="en-US" dirty="0">
                <a:solidFill>
                  <a:srgbClr val="434342"/>
                </a:solidFill>
                <a:latin typeface="Quattrocento" panose="02020502030000000404" pitchFamily="18" charset="0"/>
                <a:cs typeface="Arial" pitchFamily="34" charset="0"/>
              </a:rPr>
              <a:t>  </a:t>
            </a:r>
            <a:r>
              <a:rPr lang="en-SG" dirty="0">
                <a:solidFill>
                  <a:srgbClr val="434342"/>
                </a:solidFill>
                <a:latin typeface="Quattrocento" panose="02020502030000000404" pitchFamily="18" charset="0"/>
                <a:cs typeface="Arial" pitchFamily="34" charset="0"/>
              </a:rPr>
              <a:t>202</a:t>
            </a:r>
            <a:r>
              <a:rPr lang="en-US" altLang="zh-CN" dirty="0">
                <a:solidFill>
                  <a:srgbClr val="434342"/>
                </a:solidFill>
                <a:latin typeface="Quattrocento" panose="02020502030000000404" pitchFamily="18" charset="0"/>
                <a:cs typeface="Arial" pitchFamily="34" charset="0"/>
              </a:rPr>
              <a:t>5</a:t>
            </a:r>
            <a:endParaRPr lang="en-SG" dirty="0">
              <a:solidFill>
                <a:srgbClr val="434342"/>
              </a:solidFill>
              <a:latin typeface="Quattrocento" panose="02020502030000000404" pitchFamily="18" charset="0"/>
              <a:cs typeface="Arial" pitchFamily="34" charset="0"/>
            </a:endParaRPr>
          </a:p>
        </p:txBody>
      </p:sp>
      <p:sp>
        <p:nvSpPr>
          <p:cNvPr id="134" name="Title 1">
            <a:extLst>
              <a:ext uri="{FF2B5EF4-FFF2-40B4-BE49-F238E27FC236}">
                <a16:creationId xmlns:a16="http://schemas.microsoft.com/office/drawing/2014/main" id="{8A83934F-3BFD-C343-9CDF-38B13B409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214" y="1957387"/>
            <a:ext cx="11027571" cy="1471613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latin typeface="Quattrocento" panose="02020802030000000404" pitchFamily="18" charset="0"/>
              </a:rPr>
              <a:t>Representation Learning for </a:t>
            </a:r>
            <a:br>
              <a:rPr lang="en-US" altLang="zh-CN" sz="4800" b="1" dirty="0">
                <a:latin typeface="Quattrocento" panose="02020802030000000404" pitchFamily="18" charset="0"/>
              </a:rPr>
            </a:br>
            <a:r>
              <a:rPr lang="en-US" altLang="zh-CN" sz="4800" b="1" dirty="0">
                <a:latin typeface="Quattrocento" panose="02020802030000000404" pitchFamily="18" charset="0"/>
              </a:rPr>
              <a:t>Deep Regression</a:t>
            </a:r>
            <a:endParaRPr lang="en-SG" sz="4800" b="1" dirty="0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5D30CF09-2AD6-F05F-4F63-233519CBB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07079" y="-964194"/>
            <a:ext cx="4157784" cy="3638061"/>
          </a:xfrm>
          <a:prstGeom prst="rect">
            <a:avLst/>
          </a:prstGeom>
        </p:spPr>
      </p:pic>
      <p:pic>
        <p:nvPicPr>
          <p:cNvPr id="12" name="图片 11" descr="图标&#10;&#10;描述已自动生成">
            <a:extLst>
              <a:ext uri="{FF2B5EF4-FFF2-40B4-BE49-F238E27FC236}">
                <a16:creationId xmlns:a16="http://schemas.microsoft.com/office/drawing/2014/main" id="{D2F1B172-2693-1E83-E53A-B57334D63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034" y="5103365"/>
            <a:ext cx="5452533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5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7FA20267-93C4-916C-913F-454C4B88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10</a:t>
            </a:fld>
            <a:endParaRPr lang="en-SG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8ABF03BA-79AA-41A7-5AA6-58E7FE7B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1" y="116212"/>
            <a:ext cx="10515600" cy="810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Quattrocento" panose="02020502030000000404" pitchFamily="18" charset="0"/>
                <a:cs typeface="Times New Roman" panose="02020603050405020304" pitchFamily="18" charset="0"/>
              </a:rPr>
              <a:t>A Mutual Information Point of View </a:t>
            </a:r>
            <a:endParaRPr lang="en-SG" sz="3600" b="1" dirty="0">
              <a:latin typeface="Quattrocento" panose="020205020300000004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40">
            <a:extLst>
              <a:ext uri="{FF2B5EF4-FFF2-40B4-BE49-F238E27FC236}">
                <a16:creationId xmlns:a16="http://schemas.microsoft.com/office/drawing/2014/main" id="{E1665357-8C75-8EBA-CAD6-C8D8963F7D46}"/>
              </a:ext>
            </a:extLst>
          </p:cNvPr>
          <p:cNvSpPr txBox="1"/>
          <p:nvPr/>
        </p:nvSpPr>
        <p:spPr>
          <a:xfrm>
            <a:off x="1358532" y="1663210"/>
            <a:ext cx="8357327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1) Regression with MSE lags in its ability to increase H(Z)</a:t>
            </a:r>
            <a:endParaRPr lang="en-SG" altLang="zh-CN" sz="2200" b="1" dirty="0">
              <a:solidFill>
                <a:schemeClr val="accent2">
                  <a:lumMod val="60000"/>
                  <a:lumOff val="40000"/>
                </a:schemeClr>
              </a:solidFill>
              <a:latin typeface="Quattrocento" panose="02020502030000000404" pitchFamily="18" charset="0"/>
            </a:endParaRP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v"/>
            </a:pPr>
            <a:r>
              <a:rPr lang="zh-CN" altLang="en-US" sz="22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  </a:t>
            </a:r>
            <a:r>
              <a:rPr lang="en-US" altLang="zh-CN" sz="22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S. Zhang et al</a:t>
            </a:r>
            <a:r>
              <a:rPr lang="en-US" altLang="zh-CN" sz="22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. Improving Deep Regression with Ordinal Entropy.</a:t>
            </a:r>
            <a:r>
              <a:rPr lang="zh-CN" altLang="en-US" sz="2200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 </a:t>
            </a:r>
            <a:r>
              <a:rPr lang="en-US" altLang="zh-CN" sz="22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(ICLR,</a:t>
            </a:r>
            <a:r>
              <a:rPr lang="zh-CN" altLang="en-US" sz="22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 </a:t>
            </a:r>
            <a:r>
              <a:rPr lang="en-US" altLang="zh-CN" sz="2200" b="1" i="1" dirty="0">
                <a:solidFill>
                  <a:schemeClr val="accent2">
                    <a:lumMod val="60000"/>
                    <a:lumOff val="40000"/>
                  </a:schemeClr>
                </a:solidFill>
                <a:latin typeface="Quattrocento" panose="02020502030000000404" pitchFamily="18" charset="0"/>
              </a:rPr>
              <a:t>2023)</a:t>
            </a:r>
          </a:p>
        </p:txBody>
      </p:sp>
      <p:sp>
        <p:nvSpPr>
          <p:cNvPr id="17" name="TextBox 40">
            <a:extLst>
              <a:ext uri="{FF2B5EF4-FFF2-40B4-BE49-F238E27FC236}">
                <a16:creationId xmlns:a16="http://schemas.microsoft.com/office/drawing/2014/main" id="{7D7C98BA-488D-99A8-EF0B-3F43EF832240}"/>
              </a:ext>
            </a:extLst>
          </p:cNvPr>
          <p:cNvSpPr txBox="1"/>
          <p:nvPr/>
        </p:nvSpPr>
        <p:spPr>
          <a:xfrm>
            <a:off x="2909388" y="5377286"/>
            <a:ext cx="8046973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0070C0"/>
                </a:solidFill>
                <a:latin typeface="Quattrocento" panose="02020502030000000404" pitchFamily="18" charset="0"/>
              </a:rPr>
              <a:t>2) Typical regression losses cannot reduce H(Z|Y) well</a:t>
            </a:r>
            <a:endParaRPr lang="en-SG" altLang="zh-CN" sz="2200" b="1" dirty="0">
              <a:solidFill>
                <a:srgbClr val="0070C0"/>
              </a:solidFill>
              <a:latin typeface="Quattrocento" panose="02020502030000000404" pitchFamily="18" charset="0"/>
            </a:endParaRP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v"/>
            </a:pPr>
            <a:r>
              <a:rPr lang="zh-CN" altLang="en-US" sz="2200" i="1" dirty="0">
                <a:solidFill>
                  <a:srgbClr val="0070C0"/>
                </a:solidFill>
                <a:latin typeface="Quattrocento" panose="02020502030000000404" pitchFamily="18" charset="0"/>
              </a:rPr>
              <a:t>  </a:t>
            </a:r>
            <a:r>
              <a:rPr lang="en-US" altLang="zh-CN" sz="2200" b="1" i="1" dirty="0">
                <a:solidFill>
                  <a:srgbClr val="0070C0"/>
                </a:solidFill>
                <a:latin typeface="Quattrocento" panose="02020502030000000404" pitchFamily="18" charset="0"/>
              </a:rPr>
              <a:t>S. Zhang et al</a:t>
            </a:r>
            <a:r>
              <a:rPr lang="en-US" altLang="zh-CN" sz="2200" i="1" dirty="0">
                <a:solidFill>
                  <a:srgbClr val="0070C0"/>
                </a:solidFill>
                <a:latin typeface="Quattrocento" panose="02020502030000000404" pitchFamily="18" charset="0"/>
              </a:rPr>
              <a:t>. Improving Deep Regression with Tightness. Under review of ICLR 2025 and received all positive ratings</a:t>
            </a:r>
            <a:endParaRPr lang="en-US" altLang="zh-CN" sz="2200" b="1" i="1" dirty="0">
              <a:solidFill>
                <a:srgbClr val="0070C0"/>
              </a:solidFill>
              <a:latin typeface="Quattrocento" panose="02020502030000000404" pitchFamily="18" charset="0"/>
            </a:endParaRPr>
          </a:p>
        </p:txBody>
      </p:sp>
      <p:cxnSp>
        <p:nvCxnSpPr>
          <p:cNvPr id="18" name="Straight Arrow Connector 44">
            <a:extLst>
              <a:ext uri="{FF2B5EF4-FFF2-40B4-BE49-F238E27FC236}">
                <a16:creationId xmlns:a16="http://schemas.microsoft.com/office/drawing/2014/main" id="{C05BCA32-021A-F3CE-F7BE-A6048EDCB3E2}"/>
              </a:ext>
            </a:extLst>
          </p:cNvPr>
          <p:cNvCxnSpPr>
            <a:cxnSpLocks/>
          </p:cNvCxnSpPr>
          <p:nvPr/>
        </p:nvCxnSpPr>
        <p:spPr>
          <a:xfrm>
            <a:off x="5790503" y="2751647"/>
            <a:ext cx="0" cy="1859206"/>
          </a:xfrm>
          <a:prstGeom prst="straightConnector1">
            <a:avLst/>
          </a:prstGeom>
          <a:ln w="127000">
            <a:solidFill>
              <a:srgbClr val="ED7D31">
                <a:alpha val="50196"/>
              </a:srgbClr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45">
            <a:extLst>
              <a:ext uri="{FF2B5EF4-FFF2-40B4-BE49-F238E27FC236}">
                <a16:creationId xmlns:a16="http://schemas.microsoft.com/office/drawing/2014/main" id="{276FCB85-E439-038D-1F0E-835413FAD63F}"/>
              </a:ext>
            </a:extLst>
          </p:cNvPr>
          <p:cNvCxnSpPr>
            <a:cxnSpLocks/>
          </p:cNvCxnSpPr>
          <p:nvPr/>
        </p:nvCxnSpPr>
        <p:spPr>
          <a:xfrm flipH="1">
            <a:off x="7917972" y="2892190"/>
            <a:ext cx="10878" cy="1905543"/>
          </a:xfrm>
          <a:prstGeom prst="straightConnector1">
            <a:avLst/>
          </a:prstGeom>
          <a:ln w="127000">
            <a:solidFill>
              <a:srgbClr val="0070C0">
                <a:alpha val="50196"/>
              </a:srgbClr>
            </a:solidFill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39">
            <a:extLst>
              <a:ext uri="{FF2B5EF4-FFF2-40B4-BE49-F238E27FC236}">
                <a16:creationId xmlns:a16="http://schemas.microsoft.com/office/drawing/2014/main" id="{51A3496E-8A40-7562-FFF1-EDC0AB3F5B42}"/>
              </a:ext>
            </a:extLst>
          </p:cNvPr>
          <p:cNvGrpSpPr/>
          <p:nvPr/>
        </p:nvGrpSpPr>
        <p:grpSpPr>
          <a:xfrm>
            <a:off x="1163772" y="3211661"/>
            <a:ext cx="9560412" cy="1586073"/>
            <a:chOff x="1416878" y="3587332"/>
            <a:chExt cx="7481154" cy="1241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6">
                  <a:extLst>
                    <a:ext uri="{FF2B5EF4-FFF2-40B4-BE49-F238E27FC236}">
                      <a16:creationId xmlns:a16="http://schemas.microsoft.com/office/drawing/2014/main" id="{3A9FD132-1707-7F1F-9B46-49632D3F4DF7}"/>
                    </a:ext>
                  </a:extLst>
                </p:cNvPr>
                <p:cNvSpPr txBox="1"/>
                <p:nvPr/>
              </p:nvSpPr>
              <p:spPr>
                <a:xfrm>
                  <a:off x="1416878" y="3587332"/>
                  <a:ext cx="7481154" cy="4816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zh-CN" alt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</m:e>
                        </m:d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oMath>
                    </m:oMathPara>
                  </a14:m>
                  <a:endParaRPr lang="en-US" sz="4000" dirty="0">
                    <a:latin typeface="Quattrocento" panose="020205020300000004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6">
                  <a:extLst>
                    <a:ext uri="{FF2B5EF4-FFF2-40B4-BE49-F238E27FC236}">
                      <a16:creationId xmlns:a16="http://schemas.microsoft.com/office/drawing/2014/main" id="{3A9FD132-1707-7F1F-9B46-49632D3F4D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6878" y="3587332"/>
                  <a:ext cx="7481154" cy="481679"/>
                </a:xfrm>
                <a:prstGeom prst="rect">
                  <a:avLst/>
                </a:prstGeom>
                <a:blipFill>
                  <a:blip r:embed="rId3"/>
                  <a:stretch>
                    <a:fillRect t="-8000" b="-36000"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7">
              <a:extLst>
                <a:ext uri="{FF2B5EF4-FFF2-40B4-BE49-F238E27FC236}">
                  <a16:creationId xmlns:a16="http://schemas.microsoft.com/office/drawing/2014/main" id="{A259DFA8-575C-6E54-344F-82BD08DD063A}"/>
                </a:ext>
              </a:extLst>
            </p:cNvPr>
            <p:cNvSpPr txBox="1"/>
            <p:nvPr/>
          </p:nvSpPr>
          <p:spPr>
            <a:xfrm>
              <a:off x="4574079" y="4321512"/>
              <a:ext cx="1030091" cy="337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Quattrocento" panose="02020502030000000404" pitchFamily="18" charset="0"/>
                </a:rPr>
                <a:t>Diversity</a:t>
              </a:r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0FAD029A-5252-05F6-4510-7F7500FD707D}"/>
                </a:ext>
              </a:extLst>
            </p:cNvPr>
            <p:cNvSpPr txBox="1"/>
            <p:nvPr/>
          </p:nvSpPr>
          <p:spPr>
            <a:xfrm>
              <a:off x="6216884" y="4321512"/>
              <a:ext cx="1091655" cy="337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Quattrocento" panose="02020502030000000404" pitchFamily="18" charset="0"/>
                </a:rPr>
                <a:t>Tightness</a:t>
              </a:r>
            </a:p>
          </p:txBody>
        </p:sp>
        <p:sp>
          <p:nvSpPr>
            <p:cNvPr id="24" name="TextBox 9">
              <a:extLst>
                <a:ext uri="{FF2B5EF4-FFF2-40B4-BE49-F238E27FC236}">
                  <a16:creationId xmlns:a16="http://schemas.microsoft.com/office/drawing/2014/main" id="{7E957365-72FA-65F6-978C-9024F2D60D22}"/>
                </a:ext>
              </a:extLst>
            </p:cNvPr>
            <p:cNvSpPr txBox="1"/>
            <p:nvPr/>
          </p:nvSpPr>
          <p:spPr>
            <a:xfrm>
              <a:off x="2612965" y="4226357"/>
              <a:ext cx="1354672" cy="602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200" dirty="0">
                  <a:latin typeface="Quattrocento" panose="02020502030000000404" pitchFamily="18" charset="0"/>
                </a:rPr>
                <a:t>Mutual</a:t>
              </a:r>
              <a:br>
                <a:rPr lang="en-US" sz="2200" dirty="0">
                  <a:latin typeface="Quattrocento" panose="02020502030000000404" pitchFamily="18" charset="0"/>
                </a:rPr>
              </a:br>
              <a:r>
                <a:rPr lang="en-US" sz="2200" dirty="0">
                  <a:latin typeface="Quattrocento" panose="02020502030000000404" pitchFamily="18" charset="0"/>
                </a:rPr>
                <a:t>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006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6F845-A1CE-4FCA-DA97-49FD4685A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>
            <a:extLst>
              <a:ext uri="{FF2B5EF4-FFF2-40B4-BE49-F238E27FC236}">
                <a16:creationId xmlns:a16="http://schemas.microsoft.com/office/drawing/2014/main" id="{407F86EE-22E3-F8C6-DB60-5035168D2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084" y="1815527"/>
            <a:ext cx="11027571" cy="1471613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Quattrocento" panose="02020802030000000404" pitchFamily="18" charset="0"/>
              </a:rPr>
              <a:t>Improving Deep Regression with </a:t>
            </a:r>
            <a:br>
              <a:rPr lang="en-US" altLang="zh-CN" sz="4000" b="1" dirty="0">
                <a:latin typeface="Quattrocento" panose="02020802030000000404" pitchFamily="18" charset="0"/>
              </a:rPr>
            </a:br>
            <a:r>
              <a:rPr lang="en-US" altLang="zh-CN" sz="4000" b="1" dirty="0">
                <a:latin typeface="Quattrocento" panose="02020802030000000404" pitchFamily="18" charset="0"/>
              </a:rPr>
              <a:t>Ordinal Entropy</a:t>
            </a:r>
            <a:endParaRPr lang="en-SG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48120-D051-B654-61C1-A29AB63E8F6E}"/>
              </a:ext>
            </a:extLst>
          </p:cNvPr>
          <p:cNvSpPr txBox="1"/>
          <p:nvPr/>
        </p:nvSpPr>
        <p:spPr>
          <a:xfrm>
            <a:off x="9269506" y="3570861"/>
            <a:ext cx="1750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Quattrocento" panose="02020502030000000404" pitchFamily="18" charset="0"/>
              </a:rPr>
              <a:t> </a:t>
            </a:r>
            <a:r>
              <a:rPr lang="en-US" altLang="zh-CN" sz="2400" dirty="0">
                <a:latin typeface="Quattrocento" panose="02020502030000000404" pitchFamily="18" charset="0"/>
              </a:rPr>
              <a:t>ICLR,</a:t>
            </a:r>
            <a:r>
              <a:rPr lang="zh-CN" altLang="en-US" sz="2400" dirty="0">
                <a:latin typeface="Quattrocento" panose="02020502030000000404" pitchFamily="18" charset="0"/>
              </a:rPr>
              <a:t> </a:t>
            </a:r>
            <a:r>
              <a:rPr lang="en-US" altLang="zh-CN" sz="2400" dirty="0">
                <a:latin typeface="Quattrocento" panose="02020502030000000404" pitchFamily="18" charset="0"/>
              </a:rPr>
              <a:t>2023</a:t>
            </a:r>
            <a:endParaRPr lang="en-US" sz="2400" dirty="0">
              <a:latin typeface="Quattrocento" panose="020205020300000004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B86FF-A6BF-4526-6016-97CB2377F97B}"/>
              </a:ext>
            </a:extLst>
          </p:cNvPr>
          <p:cNvSpPr txBox="1"/>
          <p:nvPr/>
        </p:nvSpPr>
        <p:spPr>
          <a:xfrm>
            <a:off x="957924" y="5479525"/>
            <a:ext cx="1008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SG" altLang="zh-CN" sz="2400" dirty="0">
                <a:latin typeface="Quattrocento" panose="02020502030000000404" pitchFamily="18" charset="0"/>
              </a:rPr>
              <a:t>Key Contribution</a:t>
            </a:r>
            <a:r>
              <a:rPr lang="zh-CN" altLang="en-US" sz="2400" dirty="0">
                <a:latin typeface="Quattrocento" panose="02020502030000000404" pitchFamily="18" charset="0"/>
              </a:rPr>
              <a:t> </a:t>
            </a:r>
            <a:r>
              <a:rPr lang="en-US" altLang="zh-CN" sz="2400" dirty="0">
                <a:latin typeface="Quattrocento" panose="02020502030000000404" pitchFamily="18" charset="0"/>
              </a:rPr>
              <a:t>--</a:t>
            </a:r>
            <a:r>
              <a:rPr lang="zh-CN" altLang="en-US" sz="2400" b="1" i="1" dirty="0">
                <a:latin typeface="Quattrocento" panose="02020502030000000404" pitchFamily="18" charset="0"/>
              </a:rPr>
              <a:t> </a:t>
            </a:r>
            <a:r>
              <a:rPr lang="en-US" altLang="zh-CN" sz="2400" dirty="0">
                <a:latin typeface="Quattrocento" panose="02020502030000000404" pitchFamily="18" charset="0"/>
              </a:rPr>
              <a:t>we find regression lags in its ability to increase </a:t>
            </a:r>
            <a:r>
              <a:rPr lang="en-US" altLang="zh-CN" sz="2400" b="1" dirty="0">
                <a:latin typeface="Quattrocento" panose="02020502030000000404" pitchFamily="18" charset="0"/>
              </a:rPr>
              <a:t>H(Z)</a:t>
            </a:r>
          </a:p>
        </p:txBody>
      </p:sp>
    </p:spTree>
    <p:extLst>
      <p:ext uri="{BB962C8B-B14F-4D97-AF65-F5344CB8AC3E}">
        <p14:creationId xmlns:p14="http://schemas.microsoft.com/office/powerpoint/2010/main" val="3128658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7FA20267-93C4-916C-913F-454C4B88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12</a:t>
            </a:fld>
            <a:endParaRPr lang="en-SG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8ABF03BA-79AA-41A7-5AA6-58E7FE7B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1" y="116212"/>
            <a:ext cx="10515600" cy="810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Quattrocento" panose="02020502030000000404" pitchFamily="18" charset="0"/>
                <a:cs typeface="Times New Roman" panose="02020603050405020304" pitchFamily="18" charset="0"/>
              </a:rPr>
              <a:t>Feature Space: Regression VS. Classification</a:t>
            </a:r>
            <a:endParaRPr lang="en-SG" sz="3600" b="1" dirty="0">
              <a:latin typeface="Quattrocento" panose="020205020300000004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手机屏幕截图&#10;&#10;中度可信度描述已自动生成">
            <a:extLst>
              <a:ext uri="{FF2B5EF4-FFF2-40B4-BE49-F238E27FC236}">
                <a16:creationId xmlns:a16="http://schemas.microsoft.com/office/drawing/2014/main" id="{D2A4DC4C-486C-ED6C-616B-91F6443FA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747" y="2614614"/>
            <a:ext cx="10263076" cy="330669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B271FC6-6E39-EB15-00F2-81CDB9822A33}"/>
              </a:ext>
            </a:extLst>
          </p:cNvPr>
          <p:cNvSpPr txBox="1"/>
          <p:nvPr/>
        </p:nvSpPr>
        <p:spPr>
          <a:xfrm>
            <a:off x="896926" y="1140019"/>
            <a:ext cx="751278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200" dirty="0">
                <a:latin typeface="Quattrocento" panose="02020502030000000404" pitchFamily="18" charset="0"/>
              </a:rPr>
              <a:t>Regression representations occupy a smaller region: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kumimoji="1" lang="en-US" altLang="zh-CN" sz="2200" b="1" dirty="0">
                <a:solidFill>
                  <a:srgbClr val="C00000"/>
                </a:solidFill>
                <a:latin typeface="Quattrocento" panose="02020502030000000404" pitchFamily="18" charset="0"/>
              </a:rPr>
              <a:t>implying a lower H(Z),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200" dirty="0">
                <a:latin typeface="Quattrocento" panose="02020502030000000404" pitchFamily="18" charset="0"/>
              </a:rPr>
              <a:t>forming an ordinal relationship.</a:t>
            </a:r>
          </a:p>
        </p:txBody>
      </p:sp>
    </p:spTree>
    <p:extLst>
      <p:ext uri="{BB962C8B-B14F-4D97-AF65-F5344CB8AC3E}">
        <p14:creationId xmlns:p14="http://schemas.microsoft.com/office/powerpoint/2010/main" val="2302147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7FA20267-93C4-916C-913F-454C4B88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13</a:t>
            </a:fld>
            <a:endParaRPr lang="en-SG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8ABF03BA-79AA-41A7-5AA6-58E7FE7B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1" y="116212"/>
            <a:ext cx="10515600" cy="810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Quattrocento" panose="02020502030000000404" pitchFamily="18" charset="0"/>
                <a:cs typeface="Times New Roman" panose="02020603050405020304" pitchFamily="18" charset="0"/>
              </a:rPr>
              <a:t>MSE is a proxy for H(Z|Y)</a:t>
            </a:r>
            <a:endParaRPr lang="en-SG" sz="3600" b="1" dirty="0">
              <a:latin typeface="Quattrocento" panose="020205020300000004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6AB7446-E08B-C678-59CB-B053D948460E}"/>
              </a:ext>
            </a:extLst>
          </p:cNvPr>
          <p:cNvSpPr txBox="1">
            <a:spLocks/>
          </p:cNvSpPr>
          <p:nvPr/>
        </p:nvSpPr>
        <p:spPr>
          <a:xfrm>
            <a:off x="3323950" y="5509792"/>
            <a:ext cx="4165227" cy="45295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algn="ctr"/>
            <a:r>
              <a:rPr lang="en-US" sz="2200" b="1" dirty="0">
                <a:solidFill>
                  <a:srgbClr val="C00000"/>
                </a:solidFill>
                <a:latin typeface="Quattrocento" panose="02020502030000000404" pitchFamily="18" charset="0"/>
              </a:rPr>
              <a:t>H(Z) remains untouched</a:t>
            </a:r>
            <a:r>
              <a:rPr lang="en-US" sz="2200" dirty="0">
                <a:latin typeface="Quattrocento" panose="02020502030000000404" pitchFamily="18" charset="0"/>
              </a:rPr>
              <a:t>.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D4AFB7CA-27D0-6E75-7419-DE06FF3303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627"/>
          <a:stretch/>
        </p:blipFill>
        <p:spPr>
          <a:xfrm>
            <a:off x="2052534" y="1121732"/>
            <a:ext cx="4556502" cy="1640727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89980700-3F20-25FA-B9EC-718A92FC8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171"/>
          <a:stretch/>
        </p:blipFill>
        <p:spPr>
          <a:xfrm>
            <a:off x="2966483" y="3709358"/>
            <a:ext cx="4977839" cy="1640727"/>
          </a:xfrm>
          <a:prstGeom prst="rect">
            <a:avLst/>
          </a:prstGeom>
        </p:spPr>
      </p:pic>
      <p:grpSp>
        <p:nvGrpSpPr>
          <p:cNvPr id="4" name="Group 16">
            <a:extLst>
              <a:ext uri="{FF2B5EF4-FFF2-40B4-BE49-F238E27FC236}">
                <a16:creationId xmlns:a16="http://schemas.microsoft.com/office/drawing/2014/main" id="{8E0EBD14-6234-DD47-9892-918C913B9AD4}"/>
              </a:ext>
            </a:extLst>
          </p:cNvPr>
          <p:cNvGrpSpPr/>
          <p:nvPr/>
        </p:nvGrpSpPr>
        <p:grpSpPr>
          <a:xfrm>
            <a:off x="650612" y="2613130"/>
            <a:ext cx="4899583" cy="1640727"/>
            <a:chOff x="650612" y="3102225"/>
            <a:chExt cx="4899583" cy="1640727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E01EB444-BA54-7EE8-56DF-317D3F9641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758" r="40829"/>
            <a:stretch/>
          </p:blipFill>
          <p:spPr>
            <a:xfrm>
              <a:off x="2817628" y="3102225"/>
              <a:ext cx="2732567" cy="1640727"/>
            </a:xfrm>
            <a:prstGeom prst="rect">
              <a:avLst/>
            </a:prstGeom>
          </p:spPr>
        </p:pic>
        <p:sp>
          <p:nvSpPr>
            <p:cNvPr id="6" name="TextBox 15">
              <a:extLst>
                <a:ext uri="{FF2B5EF4-FFF2-40B4-BE49-F238E27FC236}">
                  <a16:creationId xmlns:a16="http://schemas.microsoft.com/office/drawing/2014/main" id="{AD8E5BBE-123A-937F-4A8B-28F7BDA023B1}"/>
                </a:ext>
              </a:extLst>
            </p:cNvPr>
            <p:cNvSpPr txBox="1"/>
            <p:nvPr/>
          </p:nvSpPr>
          <p:spPr>
            <a:xfrm>
              <a:off x="650612" y="3461742"/>
              <a:ext cx="197585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E7F0E"/>
                  </a:solidFill>
                </a:rPr>
                <a:t>equal up to multiplicative and additive constant</a:t>
              </a:r>
            </a:p>
          </p:txBody>
        </p:sp>
      </p:grpSp>
      <p:grpSp>
        <p:nvGrpSpPr>
          <p:cNvPr id="7" name="Group 18">
            <a:extLst>
              <a:ext uri="{FF2B5EF4-FFF2-40B4-BE49-F238E27FC236}">
                <a16:creationId xmlns:a16="http://schemas.microsoft.com/office/drawing/2014/main" id="{67DC25C0-6A43-3B77-D286-45183F83F529}"/>
              </a:ext>
            </a:extLst>
          </p:cNvPr>
          <p:cNvGrpSpPr/>
          <p:nvPr/>
        </p:nvGrpSpPr>
        <p:grpSpPr>
          <a:xfrm>
            <a:off x="5406564" y="2618242"/>
            <a:ext cx="5131609" cy="2456598"/>
            <a:chOff x="5406564" y="3107337"/>
            <a:chExt cx="5131609" cy="2456598"/>
          </a:xfrm>
        </p:grpSpPr>
        <p:cxnSp>
          <p:nvCxnSpPr>
            <p:cNvPr id="8" name="Straight Arrow Connector 10">
              <a:extLst>
                <a:ext uri="{FF2B5EF4-FFF2-40B4-BE49-F238E27FC236}">
                  <a16:creationId xmlns:a16="http://schemas.microsoft.com/office/drawing/2014/main" id="{20244502-53F0-6258-CD3B-E741C38FA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6564" y="4473696"/>
              <a:ext cx="2404943" cy="1090239"/>
            </a:xfrm>
            <a:prstGeom prst="straightConnector1">
              <a:avLst/>
            </a:prstGeom>
            <a:ln w="38100">
              <a:solidFill>
                <a:srgbClr val="ED7D31"/>
              </a:solidFill>
              <a:headEnd type="arrow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AAD323-6677-5623-2CFF-69BAE4275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1" t="11718" r="46533"/>
            <a:stretch/>
          </p:blipFill>
          <p:spPr>
            <a:xfrm>
              <a:off x="7313823" y="3922588"/>
              <a:ext cx="3224350" cy="462484"/>
            </a:xfrm>
            <a:prstGeom prst="rect">
              <a:avLst/>
            </a:prstGeom>
          </p:spPr>
        </p:pic>
        <p:sp>
          <p:nvSpPr>
            <p:cNvPr id="10" name="TextBox 17">
              <a:extLst>
                <a:ext uri="{FF2B5EF4-FFF2-40B4-BE49-F238E27FC236}">
                  <a16:creationId xmlns:a16="http://schemas.microsoft.com/office/drawing/2014/main" id="{7B2B2043-507C-636D-FCC0-50F51ECCA97B}"/>
                </a:ext>
              </a:extLst>
            </p:cNvPr>
            <p:cNvSpPr txBox="1"/>
            <p:nvPr/>
          </p:nvSpPr>
          <p:spPr>
            <a:xfrm>
              <a:off x="7610797" y="3107337"/>
              <a:ext cx="28848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E7F0E"/>
                  </a:solidFill>
                </a:rPr>
                <a:t>0 if we assume that cond. distribution is normal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684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7FA20267-93C4-916C-913F-454C4B88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14</a:t>
            </a:fld>
            <a:endParaRPr lang="en-SG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8ABF03BA-79AA-41A7-5AA6-58E7FE7B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1" y="116212"/>
            <a:ext cx="10515600" cy="810400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Quattrocento" panose="02020502030000000404" pitchFamily="18" charset="0"/>
                <a:cs typeface="Times New Roman" panose="02020603050405020304" pitchFamily="18" charset="0"/>
              </a:rPr>
              <a:t>Regularizers</a:t>
            </a:r>
            <a:r>
              <a:rPr lang="en-US" sz="3600" b="1" dirty="0">
                <a:latin typeface="Quattrocento" panose="02020502030000000404" pitchFamily="18" charset="0"/>
                <a:cs typeface="Times New Roman" panose="02020603050405020304" pitchFamily="18" charset="0"/>
              </a:rPr>
              <a:t> to Increase Feature Entropy</a:t>
            </a:r>
            <a:endParaRPr lang="en-SG" sz="3600" b="1" dirty="0">
              <a:latin typeface="Quattrocento" panose="020205020300000004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A0252398-604D-4EB2-0A1E-93B0006614F1}"/>
              </a:ext>
            </a:extLst>
          </p:cNvPr>
          <p:cNvSpPr txBox="1"/>
          <p:nvPr/>
        </p:nvSpPr>
        <p:spPr>
          <a:xfrm>
            <a:off x="675364" y="1112756"/>
            <a:ext cx="108647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Quattrocento" panose="02020502030000000404" pitchFamily="18" charset="0"/>
              </a:rPr>
              <a:t>Encouraging a higher-entropy feature space in regression by minimizing the negative distances between feature centers: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D0D63F-093E-0C8B-A969-2B2FF09FA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279" y="1882197"/>
            <a:ext cx="4735583" cy="13783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3">
                <a:extLst>
                  <a:ext uri="{FF2B5EF4-FFF2-40B4-BE49-F238E27FC236}">
                    <a16:creationId xmlns:a16="http://schemas.microsoft.com/office/drawing/2014/main" id="{95966678-4E01-FACB-79BC-51FC11B6717F}"/>
                  </a:ext>
                </a:extLst>
              </p:cNvPr>
              <p:cNvSpPr txBox="1"/>
              <p:nvPr/>
            </p:nvSpPr>
            <p:spPr>
              <a:xfrm>
                <a:off x="648415" y="3382036"/>
                <a:ext cx="1086478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sz="2200" dirty="0">
                    <a:latin typeface="Quattrocento" panose="02020502030000000404" pitchFamily="18" charset="0"/>
                  </a:rPr>
                  <a:t> may break the ordinality in the feature space. To preserve ordinality: </a:t>
                </a:r>
              </a:p>
            </p:txBody>
          </p:sp>
        </mc:Choice>
        <mc:Fallback xmlns="">
          <p:sp>
            <p:nvSpPr>
              <p:cNvPr id="4" name="TextBox 43">
                <a:extLst>
                  <a:ext uri="{FF2B5EF4-FFF2-40B4-BE49-F238E27FC236}">
                    <a16:creationId xmlns:a16="http://schemas.microsoft.com/office/drawing/2014/main" id="{95966678-4E01-FACB-79BC-51FC11B6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15" y="3382036"/>
                <a:ext cx="10864780" cy="430887"/>
              </a:xfrm>
              <a:prstGeom prst="rect">
                <a:avLst/>
              </a:prstGeom>
              <a:blipFill>
                <a:blip r:embed="rId4"/>
                <a:stretch>
                  <a:fillRect t="-8824" b="-29412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489264E-8545-6D18-87B3-ED77CC948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234" y="3928645"/>
            <a:ext cx="8469532" cy="993958"/>
          </a:xfrm>
          <a:prstGeom prst="rect">
            <a:avLst/>
          </a:prstGeom>
        </p:spPr>
      </p:pic>
      <p:sp>
        <p:nvSpPr>
          <p:cNvPr id="6" name="TextBox 43">
            <a:extLst>
              <a:ext uri="{FF2B5EF4-FFF2-40B4-BE49-F238E27FC236}">
                <a16:creationId xmlns:a16="http://schemas.microsoft.com/office/drawing/2014/main" id="{AF39D72B-889E-3F58-C6CA-8139D1063756}"/>
              </a:ext>
            </a:extLst>
          </p:cNvPr>
          <p:cNvSpPr txBox="1"/>
          <p:nvPr/>
        </p:nvSpPr>
        <p:spPr>
          <a:xfrm>
            <a:off x="648415" y="5038325"/>
            <a:ext cx="10864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Quattrocento" panose="02020502030000000404" pitchFamily="18" charset="0"/>
              </a:rPr>
              <a:t>To further minimize the conditional entropy H(Z|Y):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4C431B-BC37-D418-3C75-B80883837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083" y="5501032"/>
            <a:ext cx="3331341" cy="11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54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7FA20267-93C4-916C-913F-454C4B88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15</a:t>
            </a:fld>
            <a:endParaRPr lang="en-SG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8ABF03BA-79AA-41A7-5AA6-58E7FE7B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1" y="116212"/>
            <a:ext cx="10515600" cy="810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Quattrocento" panose="02020502030000000404" pitchFamily="18" charset="0"/>
                <a:cs typeface="Times New Roman" panose="02020603050405020304" pitchFamily="18" charset="0"/>
              </a:rPr>
              <a:t>Tradeoff in Entropy VS. Ordinality</a:t>
            </a:r>
            <a:endParaRPr lang="en-SG" sz="3600" b="1" dirty="0">
              <a:latin typeface="Quattrocento" panose="020205020300000004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8355E7BE-0712-29B5-5A25-36E578A3E11E}"/>
              </a:ext>
            </a:extLst>
          </p:cNvPr>
          <p:cNvSpPr txBox="1"/>
          <p:nvPr/>
        </p:nvSpPr>
        <p:spPr>
          <a:xfrm>
            <a:off x="1125056" y="5044992"/>
            <a:ext cx="108647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" panose="02020502030000000404" pitchFamily="18" charset="0"/>
              </a:rPr>
              <a:t>High entropy feature space is good for a higher I(Z; 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" panose="02020502030000000404" pitchFamily="18" charset="0"/>
              </a:rPr>
              <a:t>Increasing entropy naively destroys ordinal relationships.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" panose="02020502030000000404" pitchFamily="18" charset="0"/>
              </a:rPr>
              <a:t>Preserving ordinality again lowers entropy </a:t>
            </a:r>
            <a:r>
              <a:rPr lang="en-US" altLang="zh-CN" sz="2200" b="1" dirty="0">
                <a:latin typeface="Quattrocento" panose="02020502030000000404" pitchFamily="18" charset="0"/>
              </a:rPr>
              <a:t>(Related to Q2).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C28330-EB34-D6A3-337B-A8D9035B7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505" y="1787224"/>
            <a:ext cx="9248655" cy="287661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E129A96-06DC-D324-1679-E066F21AB430}"/>
              </a:ext>
            </a:extLst>
          </p:cNvPr>
          <p:cNvSpPr/>
          <p:nvPr/>
        </p:nvSpPr>
        <p:spPr>
          <a:xfrm>
            <a:off x="9205072" y="2023251"/>
            <a:ext cx="2784764" cy="2742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554547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6F845-A1CE-4FCA-DA97-49FD4685A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>
            <a:extLst>
              <a:ext uri="{FF2B5EF4-FFF2-40B4-BE49-F238E27FC236}">
                <a16:creationId xmlns:a16="http://schemas.microsoft.com/office/drawing/2014/main" id="{407F86EE-22E3-F8C6-DB60-5035168D2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084" y="1815527"/>
            <a:ext cx="11027571" cy="1471613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Quattrocento" panose="02020802030000000404" pitchFamily="18" charset="0"/>
              </a:rPr>
              <a:t>Improving Deep Regression with </a:t>
            </a:r>
            <a:br>
              <a:rPr lang="en-US" altLang="zh-CN" sz="4000" b="1" dirty="0">
                <a:latin typeface="Quattrocento" panose="02020802030000000404" pitchFamily="18" charset="0"/>
              </a:rPr>
            </a:br>
            <a:r>
              <a:rPr lang="en-US" altLang="zh-CN" sz="4000" b="1" dirty="0">
                <a:latin typeface="Quattrocento" panose="02020802030000000404" pitchFamily="18" charset="0"/>
              </a:rPr>
              <a:t>Tightness</a:t>
            </a:r>
            <a:endParaRPr lang="en-SG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48120-D051-B654-61C1-A29AB63E8F6E}"/>
              </a:ext>
            </a:extLst>
          </p:cNvPr>
          <p:cNvSpPr txBox="1"/>
          <p:nvPr/>
        </p:nvSpPr>
        <p:spPr>
          <a:xfrm>
            <a:off x="7320390" y="3570861"/>
            <a:ext cx="397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Quattrocento" panose="02020502030000000404" pitchFamily="18" charset="0"/>
              </a:rPr>
              <a:t> </a:t>
            </a:r>
            <a:r>
              <a:rPr lang="en-US" altLang="zh-CN" sz="2400" dirty="0">
                <a:latin typeface="Quattrocento" panose="02020502030000000404" pitchFamily="18" charset="0"/>
              </a:rPr>
              <a:t>Under review of ICLR</a:t>
            </a:r>
            <a:r>
              <a:rPr lang="zh-CN" altLang="en-US" sz="2400" dirty="0">
                <a:latin typeface="Quattrocento" panose="02020502030000000404" pitchFamily="18" charset="0"/>
              </a:rPr>
              <a:t> </a:t>
            </a:r>
            <a:r>
              <a:rPr lang="en-US" altLang="zh-CN" sz="2400" dirty="0">
                <a:latin typeface="Quattrocento" panose="02020502030000000404" pitchFamily="18" charset="0"/>
              </a:rPr>
              <a:t>2025</a:t>
            </a:r>
            <a:endParaRPr lang="en-US" sz="2400" dirty="0">
              <a:latin typeface="Quattrocento" panose="02020502030000000404" pitchFamily="18" charset="0"/>
            </a:endParaRP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08247409-3964-2A42-E4BB-7AD001B2B1CD}"/>
              </a:ext>
            </a:extLst>
          </p:cNvPr>
          <p:cNvSpPr txBox="1"/>
          <p:nvPr/>
        </p:nvSpPr>
        <p:spPr>
          <a:xfrm>
            <a:off x="986330" y="4993750"/>
            <a:ext cx="10427278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SG" altLang="zh-CN" sz="2400" dirty="0">
                <a:latin typeface="Quattrocento" panose="02020502030000000404" pitchFamily="18" charset="0"/>
              </a:rPr>
              <a:t>Contributions</a:t>
            </a:r>
            <a:r>
              <a:rPr lang="zh-CN" altLang="en-US" sz="2400" dirty="0">
                <a:latin typeface="Quattrocento" panose="02020502030000000404" pitchFamily="18" charset="0"/>
              </a:rPr>
              <a:t> </a:t>
            </a:r>
            <a:r>
              <a:rPr lang="en-US" altLang="zh-CN" sz="2400" dirty="0">
                <a:latin typeface="Quattrocento" panose="02020502030000000404" pitchFamily="18" charset="0"/>
              </a:rPr>
              <a:t>–-</a:t>
            </a:r>
            <a:r>
              <a:rPr lang="zh-CN" altLang="en-US" sz="2400" i="1" dirty="0">
                <a:latin typeface="Quattrocento" panose="02020502030000000404" pitchFamily="18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Quattrocento" panose="02020502030000000404" pitchFamily="18" charset="0"/>
              </a:rPr>
              <a:t>(Q1) </a:t>
            </a:r>
            <a:r>
              <a:rPr lang="en-US" altLang="zh-CN" sz="2400" dirty="0">
                <a:latin typeface="Quattrocento" panose="02020502030000000404" pitchFamily="18" charset="0"/>
              </a:rPr>
              <a:t>reveal the weakness of regression in reducing </a:t>
            </a:r>
            <a:r>
              <a:rPr lang="en-US" altLang="zh-CN" sz="2400" b="1" dirty="0">
                <a:latin typeface="Quattrocento" panose="02020502030000000404" pitchFamily="18" charset="0"/>
              </a:rPr>
              <a:t>H(Z|Y)</a:t>
            </a:r>
          </a:p>
          <a:p>
            <a:pPr>
              <a:spcBef>
                <a:spcPts val="600"/>
              </a:spcBef>
            </a:pPr>
            <a:r>
              <a:rPr lang="zh-CN" altLang="en-US" sz="2400" dirty="0">
                <a:latin typeface="Quattrocento" panose="02020502030000000404" pitchFamily="18" charset="0"/>
              </a:rPr>
              <a:t>                         </a:t>
            </a:r>
            <a:r>
              <a:rPr lang="en-US" altLang="zh-CN" sz="2400" dirty="0">
                <a:latin typeface="Quattrocento" panose="02020502030000000404" pitchFamily="18" charset="0"/>
              </a:rPr>
              <a:t>  --</a:t>
            </a:r>
            <a:r>
              <a:rPr lang="zh-CN" altLang="en-US" sz="2400" b="1" i="1" dirty="0">
                <a:latin typeface="Quattrocento" panose="02020502030000000404" pitchFamily="18" charset="0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Quattrocento" panose="02020502030000000404" pitchFamily="18" charset="0"/>
              </a:rPr>
              <a:t>(Q2) </a:t>
            </a:r>
            <a:r>
              <a:rPr lang="en-US" altLang="zh-CN" sz="2400" dirty="0">
                <a:latin typeface="Quattrocento" panose="02020502030000000404" pitchFamily="18" charset="0"/>
              </a:rPr>
              <a:t>establish connections between H(Z|Y) and ordinality</a:t>
            </a:r>
            <a:endParaRPr lang="en-US" sz="2400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80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5BE0-3C8D-C0E1-B229-2C4653C2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02357"/>
            <a:ext cx="10457062" cy="8104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Quattrocento" panose="02020502030000000404" pitchFamily="18" charset="0"/>
              </a:rPr>
              <a:t>Motivation Example</a:t>
            </a:r>
            <a:endParaRPr lang="en-SG" sz="3600" b="1" dirty="0">
              <a:latin typeface="Quattrocento" panose="020205020300000004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65DF3A-E821-FAA9-BD6B-8483A99D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17</a:t>
            </a:fld>
            <a:endParaRPr lang="en-SG"/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E05E3DBE-5649-97AF-DC3B-EBD61CDE0572}"/>
              </a:ext>
            </a:extLst>
          </p:cNvPr>
          <p:cNvGrpSpPr/>
          <p:nvPr/>
        </p:nvGrpSpPr>
        <p:grpSpPr>
          <a:xfrm>
            <a:off x="3810759" y="3362694"/>
            <a:ext cx="4743509" cy="2002159"/>
            <a:chOff x="3344961" y="3735564"/>
            <a:chExt cx="4743509" cy="2002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7BDD748-8E5C-C619-A8E9-2E41A26855CD}"/>
                    </a:ext>
                  </a:extLst>
                </p:cNvPr>
                <p:cNvSpPr txBox="1"/>
                <p:nvPr/>
              </p:nvSpPr>
              <p:spPr>
                <a:xfrm>
                  <a:off x="4296236" y="3735564"/>
                  <a:ext cx="963611" cy="33592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SG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SG" sz="20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SG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SG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SG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SG" alt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47BDD748-8E5C-C619-A8E9-2E41A2685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6236" y="3735564"/>
                  <a:ext cx="963611" cy="335926"/>
                </a:xfrm>
                <a:prstGeom prst="rect">
                  <a:avLst/>
                </a:prstGeom>
                <a:blipFill>
                  <a:blip r:embed="rId2"/>
                  <a:stretch>
                    <a:fillRect b="-18519"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D2437C44-5F01-013E-DD63-28A48091A4A1}"/>
                </a:ext>
              </a:extLst>
            </p:cNvPr>
            <p:cNvGrpSpPr/>
            <p:nvPr/>
          </p:nvGrpSpPr>
          <p:grpSpPr>
            <a:xfrm>
              <a:off x="3344961" y="3762394"/>
              <a:ext cx="4743509" cy="1975329"/>
              <a:chOff x="3344961" y="3762394"/>
              <a:chExt cx="4743509" cy="1975329"/>
            </a:xfrm>
          </p:grpSpPr>
          <p:cxnSp>
            <p:nvCxnSpPr>
              <p:cNvPr id="59" name="直线箭头连接符 58">
                <a:extLst>
                  <a:ext uri="{FF2B5EF4-FFF2-40B4-BE49-F238E27FC236}">
                    <a16:creationId xmlns:a16="http://schemas.microsoft.com/office/drawing/2014/main" id="{D849F8DC-B2AE-EB3C-ACD9-2A9C7D4FDB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88905" y="3762394"/>
                <a:ext cx="0" cy="16240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直线箭头连接符 59">
                <a:extLst>
                  <a:ext uri="{FF2B5EF4-FFF2-40B4-BE49-F238E27FC236}">
                    <a16:creationId xmlns:a16="http://schemas.microsoft.com/office/drawing/2014/main" id="{6C8C8B0A-D05F-326F-3F11-2984217ED7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50255" y="5170799"/>
                <a:ext cx="291173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2EC1B4EE-6DE3-3175-C2E1-F6B3D708259C}"/>
                  </a:ext>
                </a:extLst>
              </p:cNvPr>
              <p:cNvSpPr txBox="1"/>
              <p:nvPr/>
            </p:nvSpPr>
            <p:spPr>
              <a:xfrm>
                <a:off x="3550255" y="5249942"/>
                <a:ext cx="3401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SG" sz="2000" dirty="0"/>
                  <a:t>0</a:t>
                </a:r>
                <a:endParaRPr kumimoji="1" lang="zh-SG" altLang="en-US" sz="20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A00B3186-55C6-B8C9-67E3-787FB9B620AE}"/>
                      </a:ext>
                    </a:extLst>
                  </p:cNvPr>
                  <p:cNvSpPr txBox="1"/>
                  <p:nvPr/>
                </p:nvSpPr>
                <p:spPr>
                  <a:xfrm>
                    <a:off x="6328714" y="5317608"/>
                    <a:ext cx="366702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SG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SG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SG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SG" altLang="en-US" sz="2000" dirty="0"/>
                  </a:p>
                </p:txBody>
              </p:sp>
            </mc:Choice>
            <mc:Fallback xmlns="">
              <p:sp>
                <p:nvSpPr>
                  <p:cNvPr id="70" name="文本框 69">
                    <a:extLst>
                      <a:ext uri="{FF2B5EF4-FFF2-40B4-BE49-F238E27FC236}">
                        <a16:creationId xmlns:a16="http://schemas.microsoft.com/office/drawing/2014/main" id="{A00B3186-55C6-B8C9-67E3-787FB9B620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8714" y="5317608"/>
                    <a:ext cx="366702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345" b="-12000"/>
                    </a:stretch>
                  </a:blipFill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CF652FBC-D86E-0BA0-F3F6-01EA9A0D271F}"/>
                      </a:ext>
                    </a:extLst>
                  </p:cNvPr>
                  <p:cNvSpPr txBox="1"/>
                  <p:nvPr/>
                </p:nvSpPr>
                <p:spPr>
                  <a:xfrm>
                    <a:off x="4067613" y="4684201"/>
                    <a:ext cx="373820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SG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SG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SG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SG" altLang="en-US" sz="2000" dirty="0"/>
                  </a:p>
                </p:txBody>
              </p:sp>
            </mc:Choice>
            <mc:Fallback xmlns="">
              <p:sp>
                <p:nvSpPr>
                  <p:cNvPr id="71" name="文本框 70">
                    <a:extLst>
                      <a:ext uri="{FF2B5EF4-FFF2-40B4-BE49-F238E27FC236}">
                        <a16:creationId xmlns:a16="http://schemas.microsoft.com/office/drawing/2014/main" id="{CF652FBC-D86E-0BA0-F3F6-01EA9A0D27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7613" y="4684201"/>
                    <a:ext cx="373820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000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8E8CFB51-F47B-4A9B-33D6-5C3D03267321}"/>
                      </a:ext>
                    </a:extLst>
                  </p:cNvPr>
                  <p:cNvSpPr txBox="1"/>
                  <p:nvPr/>
                </p:nvSpPr>
                <p:spPr>
                  <a:xfrm>
                    <a:off x="3384639" y="3791128"/>
                    <a:ext cx="373820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SG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SG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SG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1" lang="zh-SG" altLang="en-US" sz="2000" dirty="0"/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8E8CFB51-F47B-4A9B-33D6-5C3D032673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84639" y="3791128"/>
                    <a:ext cx="373820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0000" b="-11538"/>
                    </a:stretch>
                  </a:blipFill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96E68565-CC11-46BA-AEA4-810551F6817E}"/>
                      </a:ext>
                    </a:extLst>
                  </p:cNvPr>
                  <p:cNvSpPr txBox="1"/>
                  <p:nvPr/>
                </p:nvSpPr>
                <p:spPr>
                  <a:xfrm>
                    <a:off x="6372624" y="3789116"/>
                    <a:ext cx="420821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zh-SG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oMath>
                      </m:oMathPara>
                    </a14:m>
                    <a:endParaRPr kumimoji="1" lang="zh-SG" altLang="en-US" sz="2000" dirty="0"/>
                  </a:p>
                </p:txBody>
              </p:sp>
            </mc:Choice>
            <mc:Fallback xmlns="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96E68565-CC11-46BA-AEA4-810551F681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2624" y="3789116"/>
                    <a:ext cx="420821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882" r="-2941" b="-8000"/>
                    </a:stretch>
                  </a:blipFill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9" name="组合 108">
                <a:extLst>
                  <a:ext uri="{FF2B5EF4-FFF2-40B4-BE49-F238E27FC236}">
                    <a16:creationId xmlns:a16="http://schemas.microsoft.com/office/drawing/2014/main" id="{67619B23-1903-E0F8-E043-60468FF3E358}"/>
                  </a:ext>
                </a:extLst>
              </p:cNvPr>
              <p:cNvGrpSpPr/>
              <p:nvPr/>
            </p:nvGrpSpPr>
            <p:grpSpPr>
              <a:xfrm>
                <a:off x="3965979" y="3762394"/>
                <a:ext cx="2496008" cy="1420019"/>
                <a:chOff x="8093733" y="2468526"/>
                <a:chExt cx="3126261" cy="1778580"/>
              </a:xfrm>
            </p:grpSpPr>
            <p:grpSp>
              <p:nvGrpSpPr>
                <p:cNvPr id="108" name="组合 107">
                  <a:extLst>
                    <a:ext uri="{FF2B5EF4-FFF2-40B4-BE49-F238E27FC236}">
                      <a16:creationId xmlns:a16="http://schemas.microsoft.com/office/drawing/2014/main" id="{F927D51D-C6F0-BFD0-74BA-FD4A0A981AA6}"/>
                    </a:ext>
                  </a:extLst>
                </p:cNvPr>
                <p:cNvGrpSpPr/>
                <p:nvPr/>
              </p:nvGrpSpPr>
              <p:grpSpPr>
                <a:xfrm>
                  <a:off x="8093733" y="2468526"/>
                  <a:ext cx="3126261" cy="1778580"/>
                  <a:chOff x="8093733" y="2468526"/>
                  <a:chExt cx="3126261" cy="1778580"/>
                </a:xfrm>
              </p:grpSpPr>
              <p:grpSp>
                <p:nvGrpSpPr>
                  <p:cNvPr id="61" name="组合 60">
                    <a:extLst>
                      <a:ext uri="{FF2B5EF4-FFF2-40B4-BE49-F238E27FC236}">
                        <a16:creationId xmlns:a16="http://schemas.microsoft.com/office/drawing/2014/main" id="{3288293A-7800-5AEA-F201-CD04FE0A169C}"/>
                      </a:ext>
                    </a:extLst>
                  </p:cNvPr>
                  <p:cNvGrpSpPr/>
                  <p:nvPr/>
                </p:nvGrpSpPr>
                <p:grpSpPr>
                  <a:xfrm>
                    <a:off x="8093733" y="2468526"/>
                    <a:ext cx="3126261" cy="1443137"/>
                    <a:chOff x="5338120" y="2019031"/>
                    <a:chExt cx="3426940" cy="1581936"/>
                  </a:xfrm>
                </p:grpSpPr>
                <p:sp>
                  <p:nvSpPr>
                    <p:cNvPr id="62" name="任意形状 61">
                      <a:extLst>
                        <a:ext uri="{FF2B5EF4-FFF2-40B4-BE49-F238E27FC236}">
                          <a16:creationId xmlns:a16="http://schemas.microsoft.com/office/drawing/2014/main" id="{C4DBFB1B-FA44-F906-A54F-3663960B1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38120" y="2019031"/>
                      <a:ext cx="3138616" cy="804772"/>
                    </a:xfrm>
                    <a:custGeom>
                      <a:avLst/>
                      <a:gdLst>
                        <a:gd name="connsiteX0" fmla="*/ 0 w 3138616"/>
                        <a:gd name="connsiteY0" fmla="*/ 269461 h 804772"/>
                        <a:gd name="connsiteX1" fmla="*/ 951470 w 3138616"/>
                        <a:gd name="connsiteY1" fmla="*/ 800801 h 804772"/>
                        <a:gd name="connsiteX2" fmla="*/ 1952367 w 3138616"/>
                        <a:gd name="connsiteY2" fmla="*/ 22325 h 804772"/>
                        <a:gd name="connsiteX3" fmla="*/ 3138616 w 3138616"/>
                        <a:gd name="connsiteY3" fmla="*/ 195320 h 8047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138616" h="804772">
                          <a:moveTo>
                            <a:pt x="0" y="269461"/>
                          </a:moveTo>
                          <a:cubicBezTo>
                            <a:pt x="313038" y="555725"/>
                            <a:pt x="626076" y="841990"/>
                            <a:pt x="951470" y="800801"/>
                          </a:cubicBezTo>
                          <a:cubicBezTo>
                            <a:pt x="1276864" y="759612"/>
                            <a:pt x="1587843" y="123238"/>
                            <a:pt x="1952367" y="22325"/>
                          </a:cubicBezTo>
                          <a:cubicBezTo>
                            <a:pt x="2316891" y="-78588"/>
                            <a:pt x="3138616" y="195320"/>
                            <a:pt x="3138616" y="195320"/>
                          </a:cubicBezTo>
                        </a:path>
                      </a:pathLst>
                    </a:custGeom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5"/>
                    </a:lnRef>
                    <a:fillRef idx="0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SG" altLang="en-US" sz="2000"/>
                    </a:p>
                  </p:txBody>
                </p:sp>
                <p:sp>
                  <p:nvSpPr>
                    <p:cNvPr id="63" name="任意形状 62">
                      <a:extLst>
                        <a:ext uri="{FF2B5EF4-FFF2-40B4-BE49-F238E27FC236}">
                          <a16:creationId xmlns:a16="http://schemas.microsoft.com/office/drawing/2014/main" id="{2DC3B9B6-76ED-B0CC-5D82-736580B6A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26444" y="2796195"/>
                      <a:ext cx="3138616" cy="804772"/>
                    </a:xfrm>
                    <a:custGeom>
                      <a:avLst/>
                      <a:gdLst>
                        <a:gd name="connsiteX0" fmla="*/ 0 w 3138616"/>
                        <a:gd name="connsiteY0" fmla="*/ 269461 h 804772"/>
                        <a:gd name="connsiteX1" fmla="*/ 951470 w 3138616"/>
                        <a:gd name="connsiteY1" fmla="*/ 800801 h 804772"/>
                        <a:gd name="connsiteX2" fmla="*/ 1952367 w 3138616"/>
                        <a:gd name="connsiteY2" fmla="*/ 22325 h 804772"/>
                        <a:gd name="connsiteX3" fmla="*/ 3138616 w 3138616"/>
                        <a:gd name="connsiteY3" fmla="*/ 195320 h 8047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138616" h="804772">
                          <a:moveTo>
                            <a:pt x="0" y="269461"/>
                          </a:moveTo>
                          <a:cubicBezTo>
                            <a:pt x="313038" y="555725"/>
                            <a:pt x="626076" y="841990"/>
                            <a:pt x="951470" y="800801"/>
                          </a:cubicBezTo>
                          <a:cubicBezTo>
                            <a:pt x="1276864" y="759612"/>
                            <a:pt x="1587843" y="123238"/>
                            <a:pt x="1952367" y="22325"/>
                          </a:cubicBezTo>
                          <a:cubicBezTo>
                            <a:pt x="2316891" y="-78588"/>
                            <a:pt x="3138616" y="195320"/>
                            <a:pt x="3138616" y="195320"/>
                          </a:cubicBezTo>
                        </a:path>
                      </a:pathLst>
                    </a:custGeom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5"/>
                    </a:lnRef>
                    <a:fillRef idx="0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zh-SG" altLang="en-US" sz="2000"/>
                    </a:p>
                  </p:txBody>
                </p:sp>
                <p:cxnSp>
                  <p:nvCxnSpPr>
                    <p:cNvPr id="64" name="直线连接符 63">
                      <a:extLst>
                        <a:ext uri="{FF2B5EF4-FFF2-40B4-BE49-F238E27FC236}">
                          <a16:creationId xmlns:a16="http://schemas.microsoft.com/office/drawing/2014/main" id="{34BCF114-1426-0F68-28C8-08A708AAB218}"/>
                        </a:ext>
                      </a:extLst>
                    </p:cNvPr>
                    <p:cNvCxnSpPr>
                      <a:cxnSpLocks/>
                      <a:stCxn id="62" idx="0"/>
                      <a:endCxn id="63" idx="0"/>
                    </p:cNvCxnSpPr>
                    <p:nvPr/>
                  </p:nvCxnSpPr>
                  <p:spPr>
                    <a:xfrm>
                      <a:off x="5338120" y="2288492"/>
                      <a:ext cx="288324" cy="777164"/>
                    </a:xfrm>
                    <a:prstGeom prst="line">
                      <a:avLst/>
                    </a:prstGeom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5"/>
                    </a:lnRef>
                    <a:fillRef idx="0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直线连接符 64">
                      <a:extLst>
                        <a:ext uri="{FF2B5EF4-FFF2-40B4-BE49-F238E27FC236}">
                          <a16:creationId xmlns:a16="http://schemas.microsoft.com/office/drawing/2014/main" id="{33F1CFE3-6F26-7E51-1286-DF09AAFAF763}"/>
                        </a:ext>
                      </a:extLst>
                    </p:cNvPr>
                    <p:cNvCxnSpPr>
                      <a:cxnSpLocks/>
                      <a:stCxn id="62" idx="3"/>
                      <a:endCxn id="63" idx="3"/>
                    </p:cNvCxnSpPr>
                    <p:nvPr/>
                  </p:nvCxnSpPr>
                  <p:spPr>
                    <a:xfrm>
                      <a:off x="8476736" y="2214351"/>
                      <a:ext cx="288324" cy="777164"/>
                    </a:xfrm>
                    <a:prstGeom prst="line">
                      <a:avLst/>
                    </a:prstGeom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5"/>
                    </a:lnRef>
                    <a:fillRef idx="0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直线连接符 65">
                      <a:extLst>
                        <a:ext uri="{FF2B5EF4-FFF2-40B4-BE49-F238E27FC236}">
                          <a16:creationId xmlns:a16="http://schemas.microsoft.com/office/drawing/2014/main" id="{EF8F6120-AEB0-0286-1F92-5089A8F494D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052753" y="2787659"/>
                      <a:ext cx="288324" cy="777164"/>
                    </a:xfrm>
                    <a:prstGeom prst="line">
                      <a:avLst/>
                    </a:prstGeom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5"/>
                    </a:lnRef>
                    <a:fillRef idx="0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直线连接符 66">
                      <a:extLst>
                        <a:ext uri="{FF2B5EF4-FFF2-40B4-BE49-F238E27FC236}">
                          <a16:creationId xmlns:a16="http://schemas.microsoft.com/office/drawing/2014/main" id="{BB8A723C-4E8F-2783-826A-7D7BDF2842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41526" y="2365828"/>
                      <a:ext cx="288324" cy="777164"/>
                    </a:xfrm>
                    <a:prstGeom prst="line">
                      <a:avLst/>
                    </a:prstGeom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5"/>
                    </a:lnRef>
                    <a:fillRef idx="0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直线连接符 67">
                      <a:extLst>
                        <a:ext uri="{FF2B5EF4-FFF2-40B4-BE49-F238E27FC236}">
                          <a16:creationId xmlns:a16="http://schemas.microsoft.com/office/drawing/2014/main" id="{AFC6B74C-0D83-B30F-FA2A-1F01222DE7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653983" y="2019031"/>
                      <a:ext cx="288324" cy="777164"/>
                    </a:xfrm>
                    <a:prstGeom prst="line">
                      <a:avLst/>
                    </a:prstGeom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5"/>
                    </a:lnRef>
                    <a:fillRef idx="0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4" name="直线连接符 73">
                    <a:extLst>
                      <a:ext uri="{FF2B5EF4-FFF2-40B4-BE49-F238E27FC236}">
                        <a16:creationId xmlns:a16="http://schemas.microsoft.com/office/drawing/2014/main" id="{6DCDA78A-4FCE-7E9C-ED3D-1171C30DFC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724680" y="3590401"/>
                    <a:ext cx="733131" cy="656705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sysDot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直线连接符 74">
                    <a:extLst>
                      <a:ext uri="{FF2B5EF4-FFF2-40B4-BE49-F238E27FC236}">
                        <a16:creationId xmlns:a16="http://schemas.microsoft.com/office/drawing/2014/main" id="{55E4CAA6-76C3-8CE9-1DFB-BD8B91AE8A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448789" y="2853673"/>
                    <a:ext cx="0" cy="736729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sysDot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直线连接符 75">
                    <a:extLst>
                      <a:ext uri="{FF2B5EF4-FFF2-40B4-BE49-F238E27FC236}">
                        <a16:creationId xmlns:a16="http://schemas.microsoft.com/office/drawing/2014/main" id="{CD5A4BFA-6635-6181-9496-AC32746778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745664" y="3810160"/>
                    <a:ext cx="0" cy="391517"/>
                  </a:xfrm>
                  <a:prstGeom prst="line">
                    <a:avLst/>
                  </a:prstGeom>
                  <a:ln>
                    <a:solidFill>
                      <a:srgbClr val="C00000"/>
                    </a:solidFill>
                    <a:prstDash val="sysDot"/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7" name="任意形状 76">
                  <a:extLst>
                    <a:ext uri="{FF2B5EF4-FFF2-40B4-BE49-F238E27FC236}">
                      <a16:creationId xmlns:a16="http://schemas.microsoft.com/office/drawing/2014/main" id="{DC362E28-61C6-0299-B344-9B2DE7AF2A98}"/>
                    </a:ext>
                  </a:extLst>
                </p:cNvPr>
                <p:cNvSpPr/>
                <p:nvPr/>
              </p:nvSpPr>
              <p:spPr>
                <a:xfrm>
                  <a:off x="8754625" y="2852677"/>
                  <a:ext cx="687096" cy="948675"/>
                </a:xfrm>
                <a:custGeom>
                  <a:avLst/>
                  <a:gdLst>
                    <a:gd name="connsiteX0" fmla="*/ 0 w 551329"/>
                    <a:gd name="connsiteY0" fmla="*/ 712694 h 761221"/>
                    <a:gd name="connsiteX1" fmla="*/ 295835 w 551329"/>
                    <a:gd name="connsiteY1" fmla="*/ 685800 h 761221"/>
                    <a:gd name="connsiteX2" fmla="*/ 551329 w 551329"/>
                    <a:gd name="connsiteY2" fmla="*/ 0 h 761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51329" h="761221">
                      <a:moveTo>
                        <a:pt x="0" y="712694"/>
                      </a:moveTo>
                      <a:cubicBezTo>
                        <a:pt x="101973" y="758638"/>
                        <a:pt x="203947" y="804582"/>
                        <a:pt x="295835" y="685800"/>
                      </a:cubicBezTo>
                      <a:cubicBezTo>
                        <a:pt x="387723" y="567018"/>
                        <a:pt x="504264" y="116541"/>
                        <a:pt x="551329" y="0"/>
                      </a:cubicBezTo>
                    </a:path>
                  </a:pathLst>
                </a:custGeom>
                <a:noFill/>
                <a:ln w="2222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SG" altLang="en-US" sz="20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C67DEAC8-45CE-9456-6232-74B99229BC74}"/>
                      </a:ext>
                    </a:extLst>
                  </p:cNvPr>
                  <p:cNvSpPr txBox="1"/>
                  <p:nvPr/>
                </p:nvSpPr>
                <p:spPr>
                  <a:xfrm>
                    <a:off x="4306757" y="5252915"/>
                    <a:ext cx="373756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SG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SG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SG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1" lang="zh-SG" altLang="en-US" sz="2000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C67DEAC8-45CE-9456-6232-74B99229BC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6757" y="5252915"/>
                    <a:ext cx="373756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452" b="-24000"/>
                    </a:stretch>
                  </a:blipFill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B046B2FE-5195-0406-F0C1-BB03632E83CE}"/>
                      </a:ext>
                    </a:extLst>
                  </p:cNvPr>
                  <p:cNvSpPr txBox="1"/>
                  <p:nvPr/>
                </p:nvSpPr>
                <p:spPr>
                  <a:xfrm>
                    <a:off x="5083353" y="4740356"/>
                    <a:ext cx="3005117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kumimoji="1" lang="zh-SG" alt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SG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SG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1" lang="en-US" altLang="zh-SG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SG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kumimoji="1" lang="en-US" altLang="zh-SG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1" lang="en-US" altLang="zh-SG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SG" sz="2000" i="1">
                              <a:latin typeface="Cambria Math" panose="02040503050406030204" pitchFamily="18" charset="0"/>
                            </a:rPr>
                            <m:t>= [</m:t>
                          </m:r>
                          <m:sSub>
                            <m:sSubPr>
                              <m:ctrlPr>
                                <a:rPr kumimoji="1" lang="en-US" altLang="zh-SG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SG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kumimoji="1" lang="en-US" altLang="zh-SG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SG" sz="2000" i="1">
                              <a:latin typeface="Cambria Math" panose="02040503050406030204" pitchFamily="18" charset="0"/>
                            </a:rPr>
                            <m:t>, 0, 0</m:t>
                          </m:r>
                          <m:sSup>
                            <m:sSupPr>
                              <m:ctrlPr>
                                <a:rPr kumimoji="1" lang="en-US" altLang="zh-SG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SG" sz="20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kumimoji="1" lang="en-US" altLang="zh-SG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1" lang="en-US" altLang="zh-SG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kumimoji="1" lang="zh-SG" altLang="en-US" sz="2000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B046B2FE-5195-0406-F0C1-BB03632E83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83353" y="4740356"/>
                    <a:ext cx="3005117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0000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直线箭头连接符 80">
                <a:extLst>
                  <a:ext uri="{FF2B5EF4-FFF2-40B4-BE49-F238E27FC236}">
                    <a16:creationId xmlns:a16="http://schemas.microsoft.com/office/drawing/2014/main" id="{56F25711-A5B8-DFEF-8EE4-B3C6EBF971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4961" y="4431014"/>
                <a:ext cx="924131" cy="13067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7D2A8FF7-52FA-BCF8-1CA2-DAFD2F626D57}"/>
                  </a:ext>
                </a:extLst>
              </p:cNvPr>
              <p:cNvSpPr txBox="1"/>
              <p:nvPr/>
            </p:nvSpPr>
            <p:spPr>
              <a:xfrm>
                <a:off x="440763" y="2563788"/>
                <a:ext cx="11483506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SG" altLang="zh-SG" sz="2200" dirty="0">
                    <a:latin typeface="Quattrocento" panose="02020502030000000404" pitchFamily="18" charset="0"/>
                  </a:rPr>
                  <a:t>The gradient direction is determined solely by </a:t>
                </a:r>
                <a14:m>
                  <m:oMath xmlns:m="http://schemas.openxmlformats.org/officeDocument/2006/math">
                    <m:r>
                      <a:rPr lang="en-SG" altLang="zh-SG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SG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SG" sz="2200" dirty="0">
                    <a:latin typeface="Quattrocento" panose="02020502030000000404" pitchFamily="18" charset="0"/>
                  </a:rPr>
                  <a:t> meaning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SG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SG" sz="2200" dirty="0">
                    <a:latin typeface="Quattrocento" panose="02020502030000000404" pitchFamily="18" charset="0"/>
                  </a:rPr>
                  <a:t> is moved either towards or away from the direction of </a:t>
                </a:r>
                <a:r>
                  <a:rPr lang="el-GR" altLang="zh-SG" sz="2200" dirty="0">
                    <a:latin typeface="Quattrocento" panose="02020502030000000404" pitchFamily="18" charset="0"/>
                  </a:rPr>
                  <a:t>θ</a:t>
                </a:r>
                <a:r>
                  <a:rPr lang="en-US" altLang="zh-SG" sz="2200" dirty="0">
                    <a:latin typeface="Quattrocento" panose="02020502030000000404" pitchFamily="18" charset="0"/>
                  </a:rPr>
                  <a:t> during training with a </a:t>
                </a:r>
                <a:r>
                  <a:rPr lang="en-US" altLang="zh-SG" sz="2200" b="1" dirty="0">
                    <a:solidFill>
                      <a:srgbClr val="C00000"/>
                    </a:solidFill>
                    <a:latin typeface="Quattrocento" panose="02020502030000000404" pitchFamily="18" charset="0"/>
                  </a:rPr>
                  <a:t>fixed</a:t>
                </a:r>
                <a:r>
                  <a:rPr lang="en-US" altLang="zh-SG" sz="2200" dirty="0">
                    <a:latin typeface="Quattrocento" panose="020205020300000004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SG" altLang="zh-SG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SG" sz="2200" dirty="0">
                    <a:latin typeface="Quattrocento" panose="020205020300000004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7D2A8FF7-52FA-BCF8-1CA2-DAFD2F626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63" y="2563788"/>
                <a:ext cx="11483506" cy="769441"/>
              </a:xfrm>
              <a:prstGeom prst="rect">
                <a:avLst/>
              </a:prstGeom>
              <a:blipFill>
                <a:blip r:embed="rId9"/>
                <a:stretch>
                  <a:fillRect l="-663" t="-6557" b="-14754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43">
                <a:extLst>
                  <a:ext uri="{FF2B5EF4-FFF2-40B4-BE49-F238E27FC236}">
                    <a16:creationId xmlns:a16="http://schemas.microsoft.com/office/drawing/2014/main" id="{AA93B7AC-0DAC-5E9A-0F7C-C21620B74D74}"/>
                  </a:ext>
                </a:extLst>
              </p:cNvPr>
              <p:cNvSpPr txBox="1"/>
              <p:nvPr/>
            </p:nvSpPr>
            <p:spPr>
              <a:xfrm>
                <a:off x="440760" y="1183434"/>
                <a:ext cx="1148350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Quattrocento" panose="02020502030000000404" pitchFamily="18" charset="0"/>
                  </a:rPr>
                  <a:t>For </a:t>
                </a:r>
                <a:r>
                  <a:rPr lang="en-US" altLang="zh-CN" sz="2200" b="1" dirty="0">
                    <a:solidFill>
                      <a:srgbClr val="C00000"/>
                    </a:solidFill>
                    <a:latin typeface="Quattrocento" panose="02020502030000000404" pitchFamily="18" charset="0"/>
                  </a:rPr>
                  <a:t>linear</a:t>
                </a:r>
                <a:r>
                  <a:rPr lang="en-US" altLang="zh-CN" sz="2200" dirty="0">
                    <a:latin typeface="Quattrocento" panose="02020502030000000404" pitchFamily="18" charset="0"/>
                  </a:rPr>
                  <a:t> Regressor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200" dirty="0">
                    <a:latin typeface="Quattrocento" panose="020205020300000004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83" name="TextBox 43">
                <a:extLst>
                  <a:ext uri="{FF2B5EF4-FFF2-40B4-BE49-F238E27FC236}">
                    <a16:creationId xmlns:a16="http://schemas.microsoft.com/office/drawing/2014/main" id="{AA93B7AC-0DAC-5E9A-0F7C-C21620B74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60" y="1183434"/>
                <a:ext cx="11483509" cy="430887"/>
              </a:xfrm>
              <a:prstGeom prst="rect">
                <a:avLst/>
              </a:prstGeom>
              <a:blipFill>
                <a:blip r:embed="rId10"/>
                <a:stretch>
                  <a:fillRect l="-663" t="-8571" b="-22857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3BBBE087-57F6-BBE7-1BD3-8C935A31AAEC}"/>
              </a:ext>
            </a:extLst>
          </p:cNvPr>
          <p:cNvGrpSpPr/>
          <p:nvPr/>
        </p:nvGrpSpPr>
        <p:grpSpPr>
          <a:xfrm>
            <a:off x="3446880" y="1103220"/>
            <a:ext cx="3670117" cy="1544341"/>
            <a:chOff x="3344961" y="1401997"/>
            <a:chExt cx="3670117" cy="1544341"/>
          </a:xfrm>
        </p:grpSpPr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1B109441-6DAA-FFC5-1F42-E55DCA0A813A}"/>
                </a:ext>
              </a:extLst>
            </p:cNvPr>
            <p:cNvGrpSpPr/>
            <p:nvPr/>
          </p:nvGrpSpPr>
          <p:grpSpPr>
            <a:xfrm>
              <a:off x="3347126" y="1635533"/>
              <a:ext cx="3667952" cy="1310805"/>
              <a:chOff x="3344961" y="1708764"/>
              <a:chExt cx="3667952" cy="1310805"/>
            </a:xfrm>
          </p:grpSpPr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69F40D5C-E5D1-906F-DF16-ED8E328523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44961" y="1708764"/>
                <a:ext cx="3321539" cy="847059"/>
              </a:xfrm>
              <a:prstGeom prst="rect">
                <a:avLst/>
              </a:prstGeom>
            </p:spPr>
          </p:pic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8E1D8380-AEC5-A716-E858-9A49B05CA2EA}"/>
                  </a:ext>
                </a:extLst>
              </p:cNvPr>
              <p:cNvSpPr txBox="1"/>
              <p:nvPr/>
            </p:nvSpPr>
            <p:spPr>
              <a:xfrm>
                <a:off x="4945191" y="2613109"/>
                <a:ext cx="895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SG" altLang="zh-SG" dirty="0">
                    <a:latin typeface="Quattrocento" panose="02020502030000000404" pitchFamily="18" charset="0"/>
                  </a:rPr>
                  <a:t>Scale</a:t>
                </a:r>
                <a:r>
                  <a:rPr lang="en-SG" altLang="zh-SG" sz="1800" dirty="0">
                    <a:latin typeface="Quattrocento" panose="02020502030000000404" pitchFamily="18" charset="0"/>
                  </a:rPr>
                  <a:t> </a:t>
                </a:r>
                <a:endParaRPr lang="zh-SG" altLang="en-US" dirty="0"/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0462C9B-9D2E-99BF-53FC-6798BC1C32D9}"/>
                  </a:ext>
                </a:extLst>
              </p:cNvPr>
              <p:cNvSpPr txBox="1"/>
              <p:nvPr/>
            </p:nvSpPr>
            <p:spPr>
              <a:xfrm>
                <a:off x="3378784" y="2588392"/>
                <a:ext cx="9452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SG" altLang="zh-SG" sz="1800" dirty="0">
                    <a:latin typeface="Quattrocento" panose="02020502030000000404" pitchFamily="18" charset="0"/>
                  </a:rPr>
                  <a:t>Vector</a:t>
                </a:r>
                <a:endParaRPr lang="zh-SG" altLang="en-US" dirty="0"/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0CCF0C6B-1A1D-7DE9-A52F-9288FCF62D85}"/>
                  </a:ext>
                </a:extLst>
              </p:cNvPr>
              <p:cNvSpPr txBox="1"/>
              <p:nvPr/>
            </p:nvSpPr>
            <p:spPr>
              <a:xfrm>
                <a:off x="6067624" y="2650237"/>
                <a:ext cx="9452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SG" altLang="zh-SG" sz="1800" dirty="0">
                    <a:latin typeface="Quattrocento" panose="02020502030000000404" pitchFamily="18" charset="0"/>
                  </a:rPr>
                  <a:t>Vector</a:t>
                </a:r>
                <a:endParaRPr lang="zh-SG" altLang="en-US" dirty="0"/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3649CC01-C02B-4DE6-BAE3-D5D98E142FE6}"/>
                </a:ext>
              </a:extLst>
            </p:cNvPr>
            <p:cNvSpPr txBox="1"/>
            <p:nvPr/>
          </p:nvSpPr>
          <p:spPr>
            <a:xfrm rot="16200000">
              <a:off x="3158012" y="1599729"/>
              <a:ext cx="1204895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SG" sz="5400" dirty="0"/>
                <a:t>{</a:t>
              </a:r>
              <a:endParaRPr kumimoji="1" lang="zh-SG" altLang="en-US" sz="5400" dirty="0"/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1B1C322-1211-5651-9F20-049E5E0FAB1F}"/>
                </a:ext>
              </a:extLst>
            </p:cNvPr>
            <p:cNvSpPr txBox="1"/>
            <p:nvPr/>
          </p:nvSpPr>
          <p:spPr>
            <a:xfrm rot="16200000">
              <a:off x="5854173" y="1588946"/>
              <a:ext cx="1204895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SG" sz="5400" dirty="0"/>
                <a:t>{</a:t>
              </a:r>
              <a:endParaRPr kumimoji="1" lang="zh-SG" altLang="en-US" sz="5400" dirty="0"/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EBB5C2EF-5BF4-F3C5-81A0-D3CE0EE91F21}"/>
                </a:ext>
              </a:extLst>
            </p:cNvPr>
            <p:cNvSpPr txBox="1"/>
            <p:nvPr/>
          </p:nvSpPr>
          <p:spPr>
            <a:xfrm rot="16200000">
              <a:off x="4682959" y="1595163"/>
              <a:ext cx="1204895" cy="830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zh-SG" sz="5400" dirty="0"/>
                <a:t>{</a:t>
              </a:r>
              <a:endParaRPr kumimoji="1" lang="zh-SG" altLang="en-US" sz="5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5E5B57C8-3879-D61F-224E-860454F1DCB7}"/>
                  </a:ext>
                </a:extLst>
              </p:cNvPr>
              <p:cNvSpPr txBox="1"/>
              <p:nvPr/>
            </p:nvSpPr>
            <p:spPr>
              <a:xfrm>
                <a:off x="440760" y="5387894"/>
                <a:ext cx="10974780" cy="1152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SG" sz="2200" dirty="0">
                    <a:latin typeface="Quattrocento" panose="02020502030000000404" pitchFamily="18" charset="0"/>
                  </a:rPr>
                  <a:t>The m</a:t>
                </a:r>
                <a:r>
                  <a:rPr lang="en-US" altLang="zh-SG" sz="2200" dirty="0">
                    <a:solidFill>
                      <a:schemeClr val="tx1"/>
                    </a:solidFill>
                    <a:latin typeface="Quattrocento" panose="02020502030000000404" pitchFamily="18" charset="0"/>
                  </a:rPr>
                  <a:t>ovement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2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SG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SG" sz="2200" dirty="0">
                    <a:solidFill>
                      <a:schemeClr val="tx1"/>
                    </a:solidFill>
                    <a:latin typeface="Quattrocento" panose="02020502030000000404" pitchFamily="18" charset="0"/>
                  </a:rPr>
                  <a:t> can be regarded as a probability density shift [1]. </a:t>
                </a:r>
              </a:p>
              <a:p>
                <a:r>
                  <a:rPr lang="en-US" altLang="zh-SG" sz="2200" dirty="0">
                    <a:latin typeface="Quattrocento" panose="02020502030000000404" pitchFamily="18" charset="0"/>
                  </a:rPr>
                  <a:t>⇒</a:t>
                </a:r>
                <a:r>
                  <a:rPr lang="en-US" altLang="zh-SG" sz="2200" dirty="0">
                    <a:solidFill>
                      <a:schemeClr val="tx1"/>
                    </a:solidFill>
                    <a:latin typeface="Quattrocento" panose="02020502030000000404" pitchFamily="18" charset="0"/>
                  </a:rPr>
                  <a:t> </a:t>
                </a:r>
                <a:r>
                  <a:rPr lang="en-US" altLang="zh-SG" sz="2200" b="1" dirty="0">
                    <a:solidFill>
                      <a:srgbClr val="C00000"/>
                    </a:solidFill>
                    <a:latin typeface="Quattrocento" panose="02020502030000000404" pitchFamily="18" charset="0"/>
                  </a:rPr>
                  <a:t>(Conclusion) regression do little to reduce H(Z|Y) for z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b>
                          <m:sSubPr>
                            <m:ctrlPr>
                              <a:rPr lang="en-US" altLang="zh-SG" sz="2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sz="2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SG" sz="22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  <m:r>
                      <a:rPr lang="en-US" altLang="zh-SG" sz="2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SG" sz="2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SG" sz="2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kumimoji="1" lang="en-US" altLang="zh-SG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SG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kumimoji="1" lang="en-US" altLang="zh-SG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kumimoji="1" lang="en-US" altLang="zh-SG" sz="2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kumimoji="1" lang="en-US" altLang="zh-SG" sz="2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SG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SG" sz="2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SG" sz="22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SG" sz="2200" b="1" dirty="0">
                    <a:solidFill>
                      <a:srgbClr val="C00000"/>
                    </a:solidFill>
                  </a:rPr>
                  <a:t>.</a:t>
                </a:r>
              </a:p>
              <a:p>
                <a:r>
                  <a:rPr lang="en-US" altLang="zh-SG" sz="2200" dirty="0">
                    <a:latin typeface="Quattrocento" panose="02020502030000000404" pitchFamily="18" charset="0"/>
                  </a:rPr>
                  <a:t>⇒ The conclusion holds for a more general case.</a:t>
                </a:r>
                <a:endParaRPr lang="zh-SG" altLang="en-US" sz="2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5E5B57C8-3879-D61F-224E-860454F1D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60" y="5387894"/>
                <a:ext cx="10974780" cy="1152880"/>
              </a:xfrm>
              <a:prstGeom prst="rect">
                <a:avLst/>
              </a:prstGeom>
              <a:blipFill>
                <a:blip r:embed="rId12"/>
                <a:stretch>
                  <a:fillRect l="-693" t="-4348" b="-9783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文本框 112">
            <a:extLst>
              <a:ext uri="{FF2B5EF4-FFF2-40B4-BE49-F238E27FC236}">
                <a16:creationId xmlns:a16="http://schemas.microsoft.com/office/drawing/2014/main" id="{0EB852C4-4BD3-5F85-39E0-799F9F47970D}"/>
              </a:ext>
            </a:extLst>
          </p:cNvPr>
          <p:cNvSpPr txBox="1"/>
          <p:nvPr/>
        </p:nvSpPr>
        <p:spPr>
          <a:xfrm>
            <a:off x="-2240" y="6611779"/>
            <a:ext cx="6098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sz="1000" dirty="0">
                <a:latin typeface="Quattrocento" panose="02020502030000000404" pitchFamily="18" charset="0"/>
              </a:rPr>
              <a:t>[</a:t>
            </a:r>
            <a:r>
              <a:rPr lang="en-US" altLang="zh-CN" sz="1000" dirty="0">
                <a:latin typeface="Quattrocento" panose="02020502030000000404" pitchFamily="18" charset="0"/>
              </a:rPr>
              <a:t>1] </a:t>
            </a:r>
            <a:r>
              <a:rPr lang="en-US" altLang="zh-SG" sz="1000" dirty="0" err="1">
                <a:latin typeface="Quattrocento" panose="02020502030000000404" pitchFamily="18" charset="0"/>
              </a:rPr>
              <a:t>Sho</a:t>
            </a:r>
            <a:r>
              <a:rPr lang="en-US" altLang="zh-SG" sz="1000" dirty="0">
                <a:latin typeface="Quattrocento" panose="02020502030000000404" pitchFamily="18" charset="0"/>
              </a:rPr>
              <a:t> et al. Transport analysis of infinitely deep neural network. JMLR. 2019</a:t>
            </a:r>
            <a:endParaRPr lang="zh-SG" altLang="en-US" sz="1000" dirty="0">
              <a:latin typeface="Quattrocento" panose="02020502030000000404" pitchFamily="18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0DE4607-7F78-9916-44F3-0FBA5BCD50DC}"/>
              </a:ext>
            </a:extLst>
          </p:cNvPr>
          <p:cNvGrpSpPr/>
          <p:nvPr/>
        </p:nvGrpSpPr>
        <p:grpSpPr>
          <a:xfrm>
            <a:off x="7267708" y="1145039"/>
            <a:ext cx="4688919" cy="1274234"/>
            <a:chOff x="7754940" y="1170738"/>
            <a:chExt cx="4688919" cy="12742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1F285C88-2B52-EC49-1AD1-A97D606E39B5}"/>
                    </a:ext>
                  </a:extLst>
                </p:cNvPr>
                <p:cNvSpPr txBox="1"/>
                <p:nvPr/>
              </p:nvSpPr>
              <p:spPr>
                <a:xfrm>
                  <a:off x="9373173" y="1546440"/>
                  <a:ext cx="26584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800" dirty="0">
                    <a:latin typeface="Quattrocento" panose="02020502030000000404" pitchFamily="18" charset="0"/>
                  </a:endParaRPr>
                </a:p>
              </p:txBody>
            </p:sp>
          </mc:Choice>
          <mc:Fallback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1F285C88-2B52-EC49-1AD1-A97D606E3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3173" y="1546440"/>
                  <a:ext cx="265842" cy="430887"/>
                </a:xfrm>
                <a:prstGeom prst="rect">
                  <a:avLst/>
                </a:prstGeom>
                <a:blipFill>
                  <a:blip r:embed="rId13"/>
                  <a:stretch>
                    <a:fillRect l="-13636" r="-13636"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78719CB-2B9C-CADC-5504-C51B1D8B56ED}"/>
                </a:ext>
              </a:extLst>
            </p:cNvPr>
            <p:cNvGrpSpPr/>
            <p:nvPr/>
          </p:nvGrpSpPr>
          <p:grpSpPr>
            <a:xfrm>
              <a:off x="8162801" y="1170738"/>
              <a:ext cx="1145655" cy="1274234"/>
              <a:chOff x="8211430" y="1073261"/>
              <a:chExt cx="1145655" cy="1274234"/>
            </a:xfrm>
          </p:grpSpPr>
          <p:sp>
            <p:nvSpPr>
              <p:cNvPr id="5" name="梯形 33">
                <a:extLst>
                  <a:ext uri="{FF2B5EF4-FFF2-40B4-BE49-F238E27FC236}">
                    <a16:creationId xmlns:a16="http://schemas.microsoft.com/office/drawing/2014/main" id="{BD56EE4A-BA26-BE06-1065-81ACD89E8397}"/>
                  </a:ext>
                </a:extLst>
              </p:cNvPr>
              <p:cNvSpPr/>
              <p:nvPr/>
            </p:nvSpPr>
            <p:spPr>
              <a:xfrm rot="5400000">
                <a:off x="8149679" y="1140088"/>
                <a:ext cx="1274234" cy="1140579"/>
              </a:xfrm>
              <a:prstGeom prst="trapezoid">
                <a:avLst>
                  <a:gd name="adj" fmla="val 37727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latin typeface="Quattrocento" panose="02020502030000000404" pitchFamily="18" charset="0"/>
                </a:endParaRPr>
              </a:p>
            </p:txBody>
          </p:sp>
          <p:sp>
            <p:nvSpPr>
              <p:cNvPr id="6" name="TextBox 34">
                <a:extLst>
                  <a:ext uri="{FF2B5EF4-FFF2-40B4-BE49-F238E27FC236}">
                    <a16:creationId xmlns:a16="http://schemas.microsoft.com/office/drawing/2014/main" id="{C120A9AC-5CCA-2D03-F2AF-A7D1DADFA264}"/>
                  </a:ext>
                </a:extLst>
              </p:cNvPr>
              <p:cNvSpPr txBox="1"/>
              <p:nvPr/>
            </p:nvSpPr>
            <p:spPr>
              <a:xfrm>
                <a:off x="8211430" y="1525840"/>
                <a:ext cx="10260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Quattrocento" panose="02020502030000000404" pitchFamily="18" charset="0"/>
                  </a:rPr>
                  <a:t>encoder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14">
                  <a:extLst>
                    <a:ext uri="{FF2B5EF4-FFF2-40B4-BE49-F238E27FC236}">
                      <a16:creationId xmlns:a16="http://schemas.microsoft.com/office/drawing/2014/main" id="{AE5D35F6-DCF6-6C40-AEDE-F96953D03CC9}"/>
                    </a:ext>
                  </a:extLst>
                </p:cNvPr>
                <p:cNvSpPr txBox="1"/>
                <p:nvPr/>
              </p:nvSpPr>
              <p:spPr>
                <a:xfrm>
                  <a:off x="7754940" y="1554288"/>
                  <a:ext cx="28822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>
                    <a:latin typeface="Quattrocento" panose="02020502030000000404" pitchFamily="18" charset="0"/>
                  </a:endParaRPr>
                </a:p>
              </p:txBody>
            </p:sp>
          </mc:Choice>
          <mc:Fallback>
            <p:sp>
              <p:nvSpPr>
                <p:cNvPr id="8" name="文本框 14">
                  <a:extLst>
                    <a:ext uri="{FF2B5EF4-FFF2-40B4-BE49-F238E27FC236}">
                      <a16:creationId xmlns:a16="http://schemas.microsoft.com/office/drawing/2014/main" id="{AE5D35F6-DCF6-6C40-AEDE-F96953D03C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4940" y="1554288"/>
                  <a:ext cx="288220" cy="430887"/>
                </a:xfrm>
                <a:prstGeom prst="rect">
                  <a:avLst/>
                </a:prstGeom>
                <a:blipFill>
                  <a:blip r:embed="rId14"/>
                  <a:stretch>
                    <a:fillRect l="-17391" r="-13043"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17">
                  <a:extLst>
                    <a:ext uri="{FF2B5EF4-FFF2-40B4-BE49-F238E27FC236}">
                      <a16:creationId xmlns:a16="http://schemas.microsoft.com/office/drawing/2014/main" id="{FC55AE13-2C61-F8D4-64C7-4CE20B70DFAB}"/>
                    </a:ext>
                  </a:extLst>
                </p:cNvPr>
                <p:cNvSpPr txBox="1"/>
                <p:nvPr/>
              </p:nvSpPr>
              <p:spPr>
                <a:xfrm>
                  <a:off x="11101632" y="1546439"/>
                  <a:ext cx="134222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kumimoji="1" lang="en-US" altLang="zh-SG" sz="28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kumimoji="1" lang="en-US" altLang="zh-SG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SG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kumimoji="1" lang="en-US" altLang="zh-SG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kumimoji="1" lang="en-US" altLang="zh-SG" sz="2800" i="1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800" dirty="0">
                    <a:latin typeface="Quattrocento" panose="02020502030000000404" pitchFamily="18" charset="0"/>
                  </a:endParaRPr>
                </a:p>
              </p:txBody>
            </p:sp>
          </mc:Choice>
          <mc:Fallback>
            <p:sp>
              <p:nvSpPr>
                <p:cNvPr id="9" name="文本框 17">
                  <a:extLst>
                    <a:ext uri="{FF2B5EF4-FFF2-40B4-BE49-F238E27FC236}">
                      <a16:creationId xmlns:a16="http://schemas.microsoft.com/office/drawing/2014/main" id="{FC55AE13-2C61-F8D4-64C7-4CE20B70DF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01632" y="1546439"/>
                  <a:ext cx="1342227" cy="430887"/>
                </a:xfrm>
                <a:prstGeom prst="rect">
                  <a:avLst/>
                </a:prstGeom>
                <a:blipFill>
                  <a:blip r:embed="rId15"/>
                  <a:stretch>
                    <a:fillRect l="-5607" t="-17143" r="-1869" b="-22857"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212685A-5821-C5CE-9249-541C5AA8D6D3}"/>
                </a:ext>
              </a:extLst>
            </p:cNvPr>
            <p:cNvGrpSpPr/>
            <p:nvPr/>
          </p:nvGrpSpPr>
          <p:grpSpPr>
            <a:xfrm>
              <a:off x="9786693" y="1510615"/>
              <a:ext cx="1267912" cy="537312"/>
              <a:chOff x="10016515" y="1460642"/>
              <a:chExt cx="1267912" cy="537312"/>
            </a:xfrm>
          </p:grpSpPr>
          <p:sp>
            <p:nvSpPr>
              <p:cNvPr id="11" name="矩形 21">
                <a:extLst>
                  <a:ext uri="{FF2B5EF4-FFF2-40B4-BE49-F238E27FC236}">
                    <a16:creationId xmlns:a16="http://schemas.microsoft.com/office/drawing/2014/main" id="{276C81E6-06AE-C3F9-F764-98AEEE22053F}"/>
                  </a:ext>
                </a:extLst>
              </p:cNvPr>
              <p:cNvSpPr/>
              <p:nvPr/>
            </p:nvSpPr>
            <p:spPr>
              <a:xfrm>
                <a:off x="10028868" y="1460642"/>
                <a:ext cx="1255559" cy="537312"/>
              </a:xfrm>
              <a:prstGeom prst="rect">
                <a:avLst/>
              </a:prstGeom>
              <a:solidFill>
                <a:srgbClr val="A9D28E"/>
              </a:solidFill>
              <a:ln>
                <a:noFill/>
              </a:ln>
              <a:effectLst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 sz="2800">
                  <a:latin typeface="Quattrocento" panose="02020502030000000404" pitchFamily="18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37">
                    <a:extLst>
                      <a:ext uri="{FF2B5EF4-FFF2-40B4-BE49-F238E27FC236}">
                        <a16:creationId xmlns:a16="http://schemas.microsoft.com/office/drawing/2014/main" id="{717BB530-1BB9-A9BF-C9C4-763FC390264E}"/>
                      </a:ext>
                    </a:extLst>
                  </p:cNvPr>
                  <p:cNvSpPr txBox="1"/>
                  <p:nvPr/>
                </p:nvSpPr>
                <p:spPr>
                  <a:xfrm>
                    <a:off x="10016515" y="1536339"/>
                    <a:ext cx="126791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600" dirty="0">
                        <a:latin typeface="Quattrocento" panose="02020502030000000404" pitchFamily="18" charset="0"/>
                      </a:rPr>
                      <a:t>Regressor</a:t>
                    </a:r>
                    <a14:m>
                      <m:oMath xmlns:m="http://schemas.openxmlformats.org/officeDocument/2006/math">
                        <m:r>
                          <a:rPr kumimoji="1" lang="zh-CN" alt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zh-SG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a14:m>
                    <a:endParaRPr lang="zh-SG" altLang="en-US" sz="1600" dirty="0"/>
                  </a:p>
                </p:txBody>
              </p:sp>
            </mc:Choice>
            <mc:Fallback>
              <p:sp>
                <p:nvSpPr>
                  <p:cNvPr id="10" name="TextBox 37">
                    <a:extLst>
                      <a:ext uri="{FF2B5EF4-FFF2-40B4-BE49-F238E27FC236}">
                        <a16:creationId xmlns:a16="http://schemas.microsoft.com/office/drawing/2014/main" id="{717BB530-1BB9-A9BF-C9C4-763FC39026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16515" y="1536339"/>
                    <a:ext cx="1267912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000" t="-3571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C33724FD-4E1E-AE26-28D7-2AE822A26C0F}"/>
              </a:ext>
            </a:extLst>
          </p:cNvPr>
          <p:cNvSpPr/>
          <p:nvPr/>
        </p:nvSpPr>
        <p:spPr>
          <a:xfrm>
            <a:off x="7259244" y="1120116"/>
            <a:ext cx="4742474" cy="1350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3623268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5BE0-3C8D-C0E1-B229-2C4653C2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02357"/>
            <a:ext cx="11125538" cy="810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Quattrocento" panose="02020502030000000404" pitchFamily="18" charset="0"/>
              </a:rPr>
              <a:t>The Conclusion Holds for D</a:t>
            </a:r>
            <a:r>
              <a:rPr lang="en-US" altLang="zh-CN" sz="3600" b="1" dirty="0">
                <a:latin typeface="Quattrocento" panose="02020502030000000404" pitchFamily="18" charset="0"/>
              </a:rPr>
              <a:t>ifferentiable Regressor</a:t>
            </a:r>
            <a:r>
              <a:rPr lang="en-US" altLang="zh-CN" sz="3600" dirty="0">
                <a:latin typeface="Quattrocento" panose="02020502030000000404" pitchFamily="18" charset="0"/>
              </a:rPr>
              <a:t> </a:t>
            </a:r>
            <a:endParaRPr lang="en-SG" sz="3600" b="1" dirty="0">
              <a:latin typeface="Quattrocento" panose="020205020300000004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65DF3A-E821-FAA9-BD6B-8483A99D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18</a:t>
            </a:fld>
            <a:endParaRPr lang="en-SG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777D1D-C0FE-DB45-C110-121473EB7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90" y="2700232"/>
            <a:ext cx="9086673" cy="1794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3">
                <a:extLst>
                  <a:ext uri="{FF2B5EF4-FFF2-40B4-BE49-F238E27FC236}">
                    <a16:creationId xmlns:a16="http://schemas.microsoft.com/office/drawing/2014/main" id="{7F3F4CD4-88CF-604B-C6BA-01CCEFFD4B32}"/>
                  </a:ext>
                </a:extLst>
              </p:cNvPr>
              <p:cNvSpPr txBox="1"/>
              <p:nvPr/>
            </p:nvSpPr>
            <p:spPr>
              <a:xfrm>
                <a:off x="708491" y="1819988"/>
                <a:ext cx="1148350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Quattrocento" panose="02020502030000000404" pitchFamily="18" charset="0"/>
                  </a:rPr>
                  <a:t>For </a:t>
                </a:r>
                <a:r>
                  <a:rPr lang="en-US" altLang="zh-CN" sz="2200" b="1" dirty="0">
                    <a:latin typeface="Quattrocento" panose="02020502030000000404" pitchFamily="18" charset="0"/>
                  </a:rPr>
                  <a:t>differentiable </a:t>
                </a:r>
                <a:r>
                  <a:rPr lang="en-US" altLang="zh-CN" sz="2200" dirty="0">
                    <a:latin typeface="Quattrocento" panose="02020502030000000404" pitchFamily="18" charset="0"/>
                  </a:rPr>
                  <a:t>regressor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Quattrocento" panose="020205020300000004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5" name="TextBox 43">
                <a:extLst>
                  <a:ext uri="{FF2B5EF4-FFF2-40B4-BE49-F238E27FC236}">
                    <a16:creationId xmlns:a16="http://schemas.microsoft.com/office/drawing/2014/main" id="{7F3F4CD4-88CF-604B-C6BA-01CCEFFD4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91" y="1819988"/>
                <a:ext cx="11483509" cy="430887"/>
              </a:xfrm>
              <a:prstGeom prst="rect">
                <a:avLst/>
              </a:prstGeom>
              <a:blipFill>
                <a:blip r:embed="rId3"/>
                <a:stretch>
                  <a:fillRect l="-662" t="-8571" b="-25714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1432382-A9A0-D4AC-481F-243C41FC0D9C}"/>
                  </a:ext>
                </a:extLst>
              </p:cNvPr>
              <p:cNvSpPr txBox="1"/>
              <p:nvPr/>
            </p:nvSpPr>
            <p:spPr>
              <a:xfrm>
                <a:off x="708490" y="5185372"/>
                <a:ext cx="10968645" cy="63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SG" sz="2200" dirty="0">
                    <a:latin typeface="Quattrocento" panose="02020502030000000404" pitchFamily="18" charset="0"/>
                  </a:rPr>
                  <a:t>The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SG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SG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SG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SG" sz="2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SG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SG" sz="2200" dirty="0">
                    <a:latin typeface="Quattrocento" panose="02020502030000000404" pitchFamily="18" charset="0"/>
                  </a:rPr>
                  <a:t> is perpendicular to</a:t>
                </a:r>
                <a:r>
                  <a:rPr lang="zh-SG" altLang="en-US" sz="2200" dirty="0">
                    <a:latin typeface="Quattrocento" panose="02020502030000000404" pitchFamily="18" charset="0"/>
                  </a:rPr>
                  <a:t> its solution </a:t>
                </a:r>
                <a:r>
                  <a:rPr lang="zh-SG" altLang="en-US" sz="2200" dirty="0">
                    <a:solidFill>
                      <a:schemeClr val="tx1"/>
                    </a:solidFill>
                    <a:latin typeface="Quattrocento" panose="02020502030000000404" pitchFamily="18" charset="0"/>
                  </a:rPr>
                  <a:t>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bSup>
                          <m:sSubSupPr>
                            <m:ctrlPr>
                              <a:rPr lang="en-US" altLang="zh-SG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SG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SG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SG" sz="2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b>
                    </m:sSub>
                    <m:r>
                      <a:rPr lang="en-US" altLang="zh-SG" sz="22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SG" altLang="en-US" sz="2200" dirty="0">
                    <a:latin typeface="Quattrocento" panose="02020502030000000404" pitchFamily="18" charset="0"/>
                  </a:rPr>
                  <a:t>and has no effect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2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bSup>
                          <m:sSubSupPr>
                            <m:ctrlPr>
                              <a:rPr lang="en-US" altLang="zh-SG" sz="22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SG" sz="2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SG" sz="22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SG" sz="2200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sub>
                    </m:sSub>
                  </m:oMath>
                </a14:m>
                <a:r>
                  <a:rPr lang="en-US" altLang="zh-SG" sz="2200" dirty="0">
                    <a:latin typeface="Quattrocento" panose="02020502030000000404" pitchFamily="18" charset="0"/>
                  </a:rPr>
                  <a:t>.</a:t>
                </a:r>
                <a:endParaRPr lang="zh-SG" altLang="en-US" sz="2200" dirty="0">
                  <a:latin typeface="Quattrocento" panose="020205020300000004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1432382-A9A0-D4AC-481F-243C41FC0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90" y="5185372"/>
                <a:ext cx="10968645" cy="634213"/>
              </a:xfrm>
              <a:prstGeom prst="rect">
                <a:avLst/>
              </a:prstGeom>
              <a:blipFill>
                <a:blip r:embed="rId4"/>
                <a:stretch>
                  <a:fillRect l="-694" b="-3922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759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469332E-3C17-B077-C7D1-D00EBAC6D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49" y="1945117"/>
            <a:ext cx="5906529" cy="1003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415BE0-3C8D-C0E1-B229-2C4653C25F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51597" y="102357"/>
                <a:ext cx="11125538" cy="810400"/>
              </a:xfrm>
            </p:spPr>
            <p:txBody>
              <a:bodyPr>
                <a:normAutofit/>
              </a:bodyPr>
              <a:lstStyle/>
              <a:p>
                <a:r>
                  <a:rPr lang="en-US" sz="3600" b="1" dirty="0">
                    <a:latin typeface="Quattrocento" panose="02020502030000000404" pitchFamily="18" charset="0"/>
                  </a:rPr>
                  <a:t>The Conclusion Holds for </a:t>
                </a:r>
                <a:r>
                  <a:rPr lang="en-US" altLang="zh-SG" sz="3600" b="1" dirty="0">
                    <a:latin typeface="Quattrocento" panose="02020502030000000404" pitchFamily="18" charset="0"/>
                  </a:rPr>
                  <a:t>a Changing </a:t>
                </a:r>
                <a14:m>
                  <m:oMath xmlns:m="http://schemas.openxmlformats.org/officeDocument/2006/math">
                    <m:r>
                      <a:rPr lang="en-US" altLang="zh-SG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endParaRPr lang="en-SG" sz="3600" b="1" dirty="0">
                  <a:latin typeface="Quattrocento" panose="020205020300000004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415BE0-3C8D-C0E1-B229-2C4653C25F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1597" y="102357"/>
                <a:ext cx="11125538" cy="810400"/>
              </a:xfrm>
              <a:blipFill>
                <a:blip r:embed="rId3"/>
                <a:stretch>
                  <a:fillRect l="-1710" t="-4688" b="-15625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65DF3A-E821-FAA9-BD6B-8483A99D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19</a:t>
            </a:fld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43">
                <a:extLst>
                  <a:ext uri="{FF2B5EF4-FFF2-40B4-BE49-F238E27FC236}">
                    <a16:creationId xmlns:a16="http://schemas.microsoft.com/office/drawing/2014/main" id="{018ECD2F-A817-173B-D23D-FD180A4AC24C}"/>
                  </a:ext>
                </a:extLst>
              </p:cNvPr>
              <p:cNvSpPr txBox="1"/>
              <p:nvPr/>
            </p:nvSpPr>
            <p:spPr>
              <a:xfrm>
                <a:off x="440760" y="1183434"/>
                <a:ext cx="1148350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altLang="zh-CN" sz="2200" b="1" dirty="0">
                    <a:latin typeface="Quattrocento" panose="02020502030000000404" pitchFamily="18" charset="0"/>
                  </a:rPr>
                  <a:t> remains almost identical </a:t>
                </a:r>
                <a:r>
                  <a:rPr lang="en-US" altLang="zh-CN" sz="2200" dirty="0">
                    <a:latin typeface="Quattrocento" panose="02020502030000000404" pitchFamily="18" charset="0"/>
                  </a:rPr>
                  <a:t>throughout training, for three reasons:</a:t>
                </a:r>
              </a:p>
            </p:txBody>
          </p:sp>
        </mc:Choice>
        <mc:Fallback xmlns="">
          <p:sp>
            <p:nvSpPr>
              <p:cNvPr id="8" name="TextBox 43">
                <a:extLst>
                  <a:ext uri="{FF2B5EF4-FFF2-40B4-BE49-F238E27FC236}">
                    <a16:creationId xmlns:a16="http://schemas.microsoft.com/office/drawing/2014/main" id="{018ECD2F-A817-173B-D23D-FD180A4AC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60" y="1183434"/>
                <a:ext cx="11483509" cy="430887"/>
              </a:xfrm>
              <a:prstGeom prst="rect">
                <a:avLst/>
              </a:prstGeom>
              <a:blipFill>
                <a:blip r:embed="rId4"/>
                <a:stretch>
                  <a:fillRect t="-8571" b="-22857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793EE86-5EC4-8273-E2F0-841D0509E01E}"/>
                  </a:ext>
                </a:extLst>
              </p:cNvPr>
              <p:cNvSpPr txBox="1"/>
              <p:nvPr/>
            </p:nvSpPr>
            <p:spPr>
              <a:xfrm>
                <a:off x="607575" y="3279855"/>
                <a:ext cx="11149878" cy="2632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SG" altLang="zh-SG" sz="2200" b="1" i="0" dirty="0">
                    <a:solidFill>
                      <a:srgbClr val="2C3A4A"/>
                    </a:solidFill>
                    <a:effectLst/>
                    <a:latin typeface="Quattrocento" panose="02020502030000000404" pitchFamily="18" charset="0"/>
                  </a:rPr>
                  <a:t>(</a:t>
                </a:r>
                <a:r>
                  <a:rPr lang="en-SG" altLang="zh-SG" sz="2200" b="1" dirty="0">
                    <a:solidFill>
                      <a:srgbClr val="2C3A4A"/>
                    </a:solidFill>
                    <a:latin typeface="Quattrocento" panose="02020502030000000404" pitchFamily="18" charset="0"/>
                  </a:rPr>
                  <a:t>Near Zero </a:t>
                </a:r>
                <a:r>
                  <a:rPr lang="en-SG" altLang="zh-SG" sz="2200" b="1" i="0" dirty="0">
                    <a:solidFill>
                      <a:srgbClr val="2C3A4A"/>
                    </a:solidFill>
                    <a:effectLst/>
                    <a:latin typeface="Quattrocento" panose="02020502030000000404" pitchFamily="18" charset="0"/>
                  </a:rPr>
                  <a:t>Magnitude) </a:t>
                </a:r>
                <a:r>
                  <a:rPr lang="en-SG" altLang="zh-SG" sz="2200" i="0" dirty="0">
                    <a:solidFill>
                      <a:srgbClr val="2C3A4A"/>
                    </a:solidFill>
                    <a:effectLst/>
                    <a:latin typeface="Quattrocento" panose="02020502030000000404" pitchFamily="18" charset="0"/>
                  </a:rPr>
                  <a:t>The magnitude of </a:t>
                </a:r>
                <a:r>
                  <a:rPr lang="en-US" altLang="zh-SG" sz="2200" dirty="0">
                    <a:latin typeface="Quattrocento" panose="020205020300000004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SG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SG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SG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en-US" altLang="zh-SG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altLang="zh-SG" sz="2200" i="0" dirty="0">
                    <a:solidFill>
                      <a:srgbClr val="2C3A4A"/>
                    </a:solidFill>
                    <a:effectLst/>
                    <a:latin typeface="Quattrocento" panose="02020502030000000404" pitchFamily="18" charset="0"/>
                  </a:rPr>
                  <a:t> is ‘scaled’ </a:t>
                </a:r>
                <a:r>
                  <a:rPr lang="en-SG" altLang="zh-SG" sz="2200" dirty="0">
                    <a:solidFill>
                      <a:srgbClr val="2C3A4A"/>
                    </a:solidFill>
                    <a:latin typeface="Quattrocento" panose="02020502030000000404" pitchFamily="18" charset="0"/>
                  </a:rPr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200" i="1">
                            <a:solidFill>
                              <a:srgbClr val="2C3A4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200">
                            <a:solidFill>
                              <a:srgbClr val="2C3A4A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SG" sz="2200">
                            <a:solidFill>
                              <a:srgbClr val="2C3A4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SG" sz="2200" dirty="0">
                    <a:solidFill>
                      <a:srgbClr val="2C3A4A"/>
                    </a:solidFill>
                    <a:latin typeface="Quattrocento" panose="02020502030000000404" pitchFamily="18" charset="0"/>
                  </a:rPr>
                  <a:t> </a:t>
                </a:r>
                <a:r>
                  <a:rPr lang="en-SG" altLang="zh-SG" sz="2200" dirty="0">
                    <a:solidFill>
                      <a:srgbClr val="2C3A4A"/>
                    </a:solidFill>
                    <a:latin typeface="Quattrocento" panose="02020502030000000404" pitchFamily="18" charset="0"/>
                  </a:rPr>
                  <a:t>and, in reality, is often ‘scaled’ to near zero.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SG" altLang="zh-SG" sz="2200" b="1" i="0" dirty="0">
                    <a:solidFill>
                      <a:srgbClr val="2C3A4A"/>
                    </a:solidFill>
                    <a:effectLst/>
                    <a:latin typeface="Quattrocento" panose="02020502030000000404" pitchFamily="18" charset="0"/>
                  </a:rPr>
                  <a:t>(</a:t>
                </a:r>
                <a:r>
                  <a:rPr lang="en-SG" altLang="zh-SG" sz="2200" b="1" dirty="0">
                    <a:solidFill>
                      <a:srgbClr val="2C3A4A"/>
                    </a:solidFill>
                    <a:latin typeface="Quattrocento" panose="02020502030000000404" pitchFamily="18" charset="0"/>
                  </a:rPr>
                  <a:t>Steady </a:t>
                </a:r>
                <a:r>
                  <a:rPr lang="en-SG" altLang="zh-SG" sz="2200" b="1" i="0" dirty="0">
                    <a:solidFill>
                      <a:srgbClr val="2C3A4A"/>
                    </a:solidFill>
                    <a:effectLst/>
                    <a:latin typeface="Quattrocento" panose="02020502030000000404" pitchFamily="18" charset="0"/>
                  </a:rPr>
                  <a:t>Direction) </a:t>
                </a:r>
                <a:r>
                  <a:rPr lang="en-SG" altLang="zh-SG" sz="2200" i="0" dirty="0">
                    <a:solidFill>
                      <a:srgbClr val="2C3A4A"/>
                    </a:solidFill>
                    <a:effectLst/>
                    <a:latin typeface="Quattrocento" panose="02020502030000000404" pitchFamily="18" charset="0"/>
                  </a:rPr>
                  <a:t>The effect of 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altLang="zh-SG" sz="2200" i="1" smtClean="0">
                            <a:solidFill>
                              <a:srgbClr val="2C3A4A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200" b="0" i="1" smtClean="0">
                            <a:solidFill>
                              <a:srgbClr val="2C3A4A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SG" sz="2200" b="0" i="1" smtClean="0">
                            <a:solidFill>
                              <a:srgbClr val="2C3A4A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altLang="zh-SG" sz="2200" i="0" dirty="0">
                    <a:solidFill>
                      <a:srgbClr val="2C3A4A"/>
                    </a:solidFill>
                    <a:effectLst/>
                    <a:latin typeface="Quattrocento" panose="02020502030000000404" pitchFamily="18" charset="0"/>
                  </a:rPr>
                  <a:t> on the direction of </a:t>
                </a:r>
                <a:r>
                  <a:rPr lang="en-US" altLang="zh-SG" sz="2200" dirty="0">
                    <a:latin typeface="Quattrocento" panose="020205020300000004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SG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SG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SG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en-US" altLang="zh-SG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l-GR" altLang="zh-SG" sz="2200" i="0" dirty="0">
                    <a:solidFill>
                      <a:srgbClr val="2C3A4A"/>
                    </a:solidFill>
                    <a:effectLst/>
                    <a:latin typeface="Quattrocento" panose="02020502030000000404" pitchFamily="18" charset="0"/>
                  </a:rPr>
                  <a:t> </a:t>
                </a:r>
                <a:r>
                  <a:rPr lang="en-SG" altLang="zh-SG" sz="2200" i="0" dirty="0">
                    <a:solidFill>
                      <a:srgbClr val="2C3A4A"/>
                    </a:solidFill>
                    <a:effectLst/>
                    <a:latin typeface="Quattrocento" panose="02020502030000000404" pitchFamily="18" charset="0"/>
                  </a:rPr>
                  <a:t>over a batch offsets each other, as</a:t>
                </a:r>
                <a:r>
                  <a:rPr lang="en-SG" altLang="zh-SG" sz="2200" dirty="0">
                    <a:solidFill>
                      <a:srgbClr val="2C3A4A"/>
                    </a:solidFill>
                    <a:latin typeface="Quattrocento" panose="02020502030000000404" pitchFamily="18" charset="0"/>
                  </a:rPr>
                  <a:t>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altLang="zh-SG" sz="2200" i="1">
                            <a:solidFill>
                              <a:srgbClr val="2C3A4A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200" b="0" i="1">
                            <a:solidFill>
                              <a:srgbClr val="2C3A4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SG" sz="2200" b="0" i="1">
                            <a:solidFill>
                              <a:srgbClr val="2C3A4A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SG" altLang="zh-SG" sz="2200" dirty="0">
                    <a:solidFill>
                      <a:srgbClr val="2C3A4A"/>
                    </a:solidFill>
                    <a:latin typeface="Quattrocento" panose="02020502030000000404" pitchFamily="18" charset="0"/>
                  </a:rPr>
                  <a:t> </a:t>
                </a:r>
                <a:r>
                  <a:rPr lang="en-SG" altLang="zh-SG" sz="2200" dirty="0">
                    <a:latin typeface="Quattrocento" panose="02020502030000000404" pitchFamily="18" charset="0"/>
                  </a:rPr>
                  <a:t>tends to be distributed around</a:t>
                </a:r>
                <a:r>
                  <a:rPr lang="en-US" altLang="zh-CN" sz="2200" dirty="0">
                    <a:latin typeface="Quattrocento" panose="020205020300000004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SG" sz="2200" dirty="0">
                    <a:latin typeface="Quattrocento" panose="02020502030000000404" pitchFamily="18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SG" altLang="zh-SG" sz="2200" b="1" i="0" dirty="0">
                    <a:solidFill>
                      <a:srgbClr val="2C3A4A"/>
                    </a:solidFill>
                    <a:effectLst/>
                    <a:latin typeface="Quattrocento" panose="02020502030000000404" pitchFamily="18" charset="0"/>
                  </a:rPr>
                  <a:t>(Limited Accumulated updates)</a:t>
                </a:r>
                <a:r>
                  <a:rPr lang="en-SG" altLang="zh-SG" sz="2200" i="0" dirty="0">
                    <a:solidFill>
                      <a:srgbClr val="2C3A4A"/>
                    </a:solidFill>
                    <a:effectLst/>
                    <a:latin typeface="Quattrocento" panose="020205020300000004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SG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SG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SG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SG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en-US" altLang="zh-SG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altLang="zh-SG" sz="2200" i="0" dirty="0">
                    <a:solidFill>
                      <a:srgbClr val="2C3A4A"/>
                    </a:solidFill>
                    <a:effectLst/>
                    <a:latin typeface="Quattrocento" panose="02020502030000000404" pitchFamily="18" charset="0"/>
                  </a:rPr>
                  <a:t> follow a Gaussian distribution with a near zero mean, resulting in a reduced accumulated effect.</a:t>
                </a:r>
                <a:endParaRPr lang="zh-SG" altLang="en-US" sz="2200" dirty="0">
                  <a:latin typeface="Quattrocento" panose="02020502030000000404" pitchFamily="18" charset="0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793EE86-5EC4-8273-E2F0-841D0509E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75" y="3279855"/>
                <a:ext cx="11149878" cy="2632067"/>
              </a:xfrm>
              <a:prstGeom prst="rect">
                <a:avLst/>
              </a:prstGeom>
              <a:blipFill>
                <a:blip r:embed="rId5"/>
                <a:stretch>
                  <a:fillRect l="-683" b="-1923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370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AB55643F-81F7-4A61-7166-AD6F2F5FB4B3}"/>
              </a:ext>
            </a:extLst>
          </p:cNvPr>
          <p:cNvSpPr/>
          <p:nvPr/>
        </p:nvSpPr>
        <p:spPr>
          <a:xfrm>
            <a:off x="425325" y="5284953"/>
            <a:ext cx="11215689" cy="148573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SG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5114BE9-98CD-7A27-90D0-ED7D1DDD6D4F}"/>
              </a:ext>
            </a:extLst>
          </p:cNvPr>
          <p:cNvSpPr/>
          <p:nvPr/>
        </p:nvSpPr>
        <p:spPr>
          <a:xfrm>
            <a:off x="425325" y="847753"/>
            <a:ext cx="11215689" cy="435828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SG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1F925263-613A-ADAA-621F-4DE11CFF1778}"/>
              </a:ext>
            </a:extLst>
          </p:cNvPr>
          <p:cNvSpPr/>
          <p:nvPr/>
        </p:nvSpPr>
        <p:spPr>
          <a:xfrm>
            <a:off x="427421" y="158851"/>
            <a:ext cx="11172563" cy="618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My research </a:t>
            </a:r>
            <a:r>
              <a:rPr kumimoji="1" lang="en-US" altLang="zh-SG" b="1" dirty="0">
                <a:solidFill>
                  <a:srgbClr val="C00000"/>
                </a:solidFill>
                <a:latin typeface="Quattrocento" panose="02020502030000000404" pitchFamily="18" charset="0"/>
              </a:rPr>
              <a:t>aims</a:t>
            </a:r>
            <a:r>
              <a:rPr kumimoji="1" lang="en-US" altLang="zh-SG" b="1" dirty="0">
                <a:solidFill>
                  <a:schemeClr val="tx1"/>
                </a:solidFill>
                <a:latin typeface="Quattrocento" panose="02020502030000000404" pitchFamily="18" charset="0"/>
              </a:rPr>
              <a:t> </a:t>
            </a:r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to enhance the performance of regression problems, with a particular focus on </a:t>
            </a:r>
            <a:r>
              <a:rPr kumimoji="1" lang="en-US" altLang="zh-SG" b="1" dirty="0">
                <a:solidFill>
                  <a:schemeClr val="tx1"/>
                </a:solidFill>
                <a:latin typeface="Quattrocento" panose="02020502030000000404" pitchFamily="18" charset="0"/>
              </a:rPr>
              <a:t>regression representation </a:t>
            </a:r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and </a:t>
            </a:r>
            <a:r>
              <a:rPr kumimoji="1" lang="en-US" altLang="zh-SG" b="1" dirty="0">
                <a:solidFill>
                  <a:schemeClr val="tx1"/>
                </a:solidFill>
                <a:latin typeface="Quattrocento" panose="02020502030000000404" pitchFamily="18" charset="0"/>
              </a:rPr>
              <a:t>its difference from classification representation</a:t>
            </a:r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.</a:t>
            </a:r>
          </a:p>
        </p:txBody>
      </p:sp>
      <p:sp>
        <p:nvSpPr>
          <p:cNvPr id="105" name="TextBox 20">
            <a:extLst>
              <a:ext uri="{FF2B5EF4-FFF2-40B4-BE49-F238E27FC236}">
                <a16:creationId xmlns:a16="http://schemas.microsoft.com/office/drawing/2014/main" id="{C5281486-64BD-1005-B7C3-5B91039AAA88}"/>
              </a:ext>
            </a:extLst>
          </p:cNvPr>
          <p:cNvSpPr txBox="1"/>
          <p:nvPr/>
        </p:nvSpPr>
        <p:spPr>
          <a:xfrm>
            <a:off x="550986" y="1149044"/>
            <a:ext cx="2513421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Quattrocento" panose="02020502030000000404" pitchFamily="18" charset="0"/>
              </a:rPr>
              <a:t>Age Estimation</a:t>
            </a:r>
          </a:p>
        </p:txBody>
      </p:sp>
      <p:grpSp>
        <p:nvGrpSpPr>
          <p:cNvPr id="106" name="Group 19">
            <a:extLst>
              <a:ext uri="{FF2B5EF4-FFF2-40B4-BE49-F238E27FC236}">
                <a16:creationId xmlns:a16="http://schemas.microsoft.com/office/drawing/2014/main" id="{2A9EA52C-105E-6B1A-2D7C-8B27F4190F39}"/>
              </a:ext>
            </a:extLst>
          </p:cNvPr>
          <p:cNvGrpSpPr/>
          <p:nvPr/>
        </p:nvGrpSpPr>
        <p:grpSpPr>
          <a:xfrm>
            <a:off x="631338" y="1602916"/>
            <a:ext cx="10665902" cy="1320996"/>
            <a:chOff x="1732547" y="3489156"/>
            <a:chExt cx="10685913" cy="1323475"/>
          </a:xfrm>
        </p:grpSpPr>
        <p:pic>
          <p:nvPicPr>
            <p:cNvPr id="107" name="Picture 18">
              <a:extLst>
                <a:ext uri="{FF2B5EF4-FFF2-40B4-BE49-F238E27FC236}">
                  <a16:creationId xmlns:a16="http://schemas.microsoft.com/office/drawing/2014/main" id="{6A6EC6E8-9DD9-4253-8302-4FD6A42699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75" t="3212" r="2625" b="52085"/>
            <a:stretch/>
          </p:blipFill>
          <p:spPr>
            <a:xfrm>
              <a:off x="1732547" y="3501188"/>
              <a:ext cx="7772400" cy="1311443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08" name="Picture 21">
              <a:extLst>
                <a:ext uri="{FF2B5EF4-FFF2-40B4-BE49-F238E27FC236}">
                  <a16:creationId xmlns:a16="http://schemas.microsoft.com/office/drawing/2014/main" id="{80273F4D-9BF0-2033-CF39-F30D5E0D1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007" t="51666" r="2030" b="6502"/>
            <a:stretch/>
          </p:blipFill>
          <p:spPr>
            <a:xfrm>
              <a:off x="9506817" y="3489156"/>
              <a:ext cx="2911643" cy="1227221"/>
            </a:xfrm>
            <a:prstGeom prst="rect">
              <a:avLst/>
            </a:prstGeom>
            <a:effectLst>
              <a:softEdge rad="31750"/>
            </a:effectLst>
          </p:spPr>
        </p:pic>
      </p:grpSp>
      <p:grpSp>
        <p:nvGrpSpPr>
          <p:cNvPr id="109" name="Group 53">
            <a:extLst>
              <a:ext uri="{FF2B5EF4-FFF2-40B4-BE49-F238E27FC236}">
                <a16:creationId xmlns:a16="http://schemas.microsoft.com/office/drawing/2014/main" id="{63CDDFB4-C8FC-5F3A-42E0-75EB1C7A06CA}"/>
              </a:ext>
            </a:extLst>
          </p:cNvPr>
          <p:cNvGrpSpPr/>
          <p:nvPr/>
        </p:nvGrpSpPr>
        <p:grpSpPr>
          <a:xfrm>
            <a:off x="824427" y="3126722"/>
            <a:ext cx="2199554" cy="1793484"/>
            <a:chOff x="1058964" y="3921014"/>
            <a:chExt cx="2179929" cy="1777481"/>
          </a:xfrm>
        </p:grpSpPr>
        <p:pic>
          <p:nvPicPr>
            <p:cNvPr id="110" name="图片 3">
              <a:extLst>
                <a:ext uri="{FF2B5EF4-FFF2-40B4-BE49-F238E27FC236}">
                  <a16:creationId xmlns:a16="http://schemas.microsoft.com/office/drawing/2014/main" id="{EEBE43CB-9A6E-3355-DB61-DD8C0C436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34" t="7460" r="55379" b="66950"/>
            <a:stretch/>
          </p:blipFill>
          <p:spPr>
            <a:xfrm>
              <a:off x="1110313" y="4290346"/>
              <a:ext cx="2128580" cy="1408149"/>
            </a:xfrm>
            <a:prstGeom prst="rect">
              <a:avLst/>
            </a:prstGeom>
            <a:ln w="38100">
              <a:noFill/>
            </a:ln>
            <a:effectLst>
              <a:softEdge rad="31750"/>
            </a:effectLst>
          </p:spPr>
        </p:pic>
        <p:sp>
          <p:nvSpPr>
            <p:cNvPr id="111" name="TextBox 24">
              <a:extLst>
                <a:ext uri="{FF2B5EF4-FFF2-40B4-BE49-F238E27FC236}">
                  <a16:creationId xmlns:a16="http://schemas.microsoft.com/office/drawing/2014/main" id="{BB96240F-6BAA-D6B5-6B20-C57BA16E072C}"/>
                </a:ext>
              </a:extLst>
            </p:cNvPr>
            <p:cNvSpPr txBox="1"/>
            <p:nvPr/>
          </p:nvSpPr>
          <p:spPr>
            <a:xfrm>
              <a:off x="1058964" y="3921014"/>
              <a:ext cx="1134840" cy="36603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Quattrocento" panose="02020502030000000404" pitchFamily="18" charset="0"/>
                </a:rPr>
                <a:t>Counting</a:t>
              </a:r>
            </a:p>
          </p:txBody>
        </p:sp>
        <p:sp>
          <p:nvSpPr>
            <p:cNvPr id="112" name="TextBox 38">
              <a:extLst>
                <a:ext uri="{FF2B5EF4-FFF2-40B4-BE49-F238E27FC236}">
                  <a16:creationId xmlns:a16="http://schemas.microsoft.com/office/drawing/2014/main" id="{3F13B878-45D7-BADA-3697-EAF83FCB5D3E}"/>
                </a:ext>
              </a:extLst>
            </p:cNvPr>
            <p:cNvSpPr txBox="1"/>
            <p:nvPr/>
          </p:nvSpPr>
          <p:spPr>
            <a:xfrm>
              <a:off x="1536863" y="4773893"/>
              <a:ext cx="1306230" cy="366037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17D00"/>
                  </a:solidFill>
                  <a:latin typeface="Quattrocento" panose="02020502030000000404" pitchFamily="18" charset="0"/>
                </a:rPr>
                <a:t>277</a:t>
              </a:r>
              <a:r>
                <a:rPr lang="en-US" dirty="0">
                  <a:latin typeface="Quattrocento" panose="02020502030000000404" pitchFamily="18" charset="0"/>
                </a:rPr>
                <a:t> people</a:t>
              </a:r>
            </a:p>
          </p:txBody>
        </p:sp>
      </p:grpSp>
      <p:grpSp>
        <p:nvGrpSpPr>
          <p:cNvPr id="113" name="Group 55">
            <a:extLst>
              <a:ext uri="{FF2B5EF4-FFF2-40B4-BE49-F238E27FC236}">
                <a16:creationId xmlns:a16="http://schemas.microsoft.com/office/drawing/2014/main" id="{BC9F45D9-81EA-A255-91E3-A85485CF11CA}"/>
              </a:ext>
            </a:extLst>
          </p:cNvPr>
          <p:cNvGrpSpPr/>
          <p:nvPr/>
        </p:nvGrpSpPr>
        <p:grpSpPr>
          <a:xfrm>
            <a:off x="3537138" y="3171429"/>
            <a:ext cx="4491905" cy="1763932"/>
            <a:chOff x="4153896" y="3921014"/>
            <a:chExt cx="4652764" cy="1834739"/>
          </a:xfrm>
        </p:grpSpPr>
        <p:sp>
          <p:nvSpPr>
            <p:cNvPr id="114" name="TextBox 39">
              <a:extLst>
                <a:ext uri="{FF2B5EF4-FFF2-40B4-BE49-F238E27FC236}">
                  <a16:creationId xmlns:a16="http://schemas.microsoft.com/office/drawing/2014/main" id="{13029191-7423-CBD4-B3C7-5D1622C62B8A}"/>
                </a:ext>
              </a:extLst>
            </p:cNvPr>
            <p:cNvSpPr txBox="1"/>
            <p:nvPr/>
          </p:nvSpPr>
          <p:spPr>
            <a:xfrm>
              <a:off x="4153896" y="3921014"/>
              <a:ext cx="2069200" cy="384158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Quattrocento" panose="02020502030000000404" pitchFamily="18" charset="0"/>
                </a:rPr>
                <a:t>Depth Estimation</a:t>
              </a:r>
            </a:p>
          </p:txBody>
        </p:sp>
        <p:grpSp>
          <p:nvGrpSpPr>
            <p:cNvPr id="115" name="Group 41">
              <a:extLst>
                <a:ext uri="{FF2B5EF4-FFF2-40B4-BE49-F238E27FC236}">
                  <a16:creationId xmlns:a16="http://schemas.microsoft.com/office/drawing/2014/main" id="{7B359E13-FCC0-B98E-6AAC-BC73B702DF56}"/>
                </a:ext>
              </a:extLst>
            </p:cNvPr>
            <p:cNvGrpSpPr/>
            <p:nvPr/>
          </p:nvGrpSpPr>
          <p:grpSpPr>
            <a:xfrm>
              <a:off x="4323279" y="4315753"/>
              <a:ext cx="4483381" cy="1440000"/>
              <a:chOff x="620091" y="3714752"/>
              <a:chExt cx="4483381" cy="1440000"/>
            </a:xfrm>
          </p:grpSpPr>
          <p:sp>
            <p:nvSpPr>
              <p:cNvPr id="116" name="右箭头 7">
                <a:extLst>
                  <a:ext uri="{FF2B5EF4-FFF2-40B4-BE49-F238E27FC236}">
                    <a16:creationId xmlns:a16="http://schemas.microsoft.com/office/drawing/2014/main" id="{0066EFBD-E8C3-83B0-5DC1-A7499C16C09E}"/>
                  </a:ext>
                </a:extLst>
              </p:cNvPr>
              <p:cNvSpPr/>
              <p:nvPr/>
            </p:nvSpPr>
            <p:spPr>
              <a:xfrm>
                <a:off x="2658220" y="4357694"/>
                <a:ext cx="428628" cy="71438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Quattrocento" panose="02020502030000000404" pitchFamily="18" charset="0"/>
                </a:endParaRPr>
              </a:p>
            </p:txBody>
          </p:sp>
          <p:pic>
            <p:nvPicPr>
              <p:cNvPr id="117" name="Picture 2">
                <a:extLst>
                  <a:ext uri="{FF2B5EF4-FFF2-40B4-BE49-F238E27FC236}">
                    <a16:creationId xmlns:a16="http://schemas.microsoft.com/office/drawing/2014/main" id="{685CEDD4-858D-B7B1-A1F5-02777E88FC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620091" y="3714752"/>
                <a:ext cx="1929459" cy="14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softEdge rad="31750"/>
              </a:effectLst>
            </p:spPr>
          </p:pic>
          <p:pic>
            <p:nvPicPr>
              <p:cNvPr id="118" name="Picture 4">
                <a:extLst>
                  <a:ext uri="{FF2B5EF4-FFF2-40B4-BE49-F238E27FC236}">
                    <a16:creationId xmlns:a16="http://schemas.microsoft.com/office/drawing/2014/main" id="{23AC2C91-18CE-A76A-4A97-C9BA76382B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223265" y="3714752"/>
                <a:ext cx="1880207" cy="144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grpSp>
        <p:nvGrpSpPr>
          <p:cNvPr id="119" name="Group 2">
            <a:extLst>
              <a:ext uri="{FF2B5EF4-FFF2-40B4-BE49-F238E27FC236}">
                <a16:creationId xmlns:a16="http://schemas.microsoft.com/office/drawing/2014/main" id="{192CEB32-0EC8-1832-8691-7D568641D166}"/>
              </a:ext>
            </a:extLst>
          </p:cNvPr>
          <p:cNvGrpSpPr/>
          <p:nvPr/>
        </p:nvGrpSpPr>
        <p:grpSpPr>
          <a:xfrm>
            <a:off x="8856163" y="3181667"/>
            <a:ext cx="1989689" cy="1611225"/>
            <a:chOff x="9447496" y="3838138"/>
            <a:chExt cx="1920386" cy="1555103"/>
          </a:xfrm>
        </p:grpSpPr>
        <p:sp>
          <p:nvSpPr>
            <p:cNvPr id="120" name="TextBox 57">
              <a:extLst>
                <a:ext uri="{FF2B5EF4-FFF2-40B4-BE49-F238E27FC236}">
                  <a16:creationId xmlns:a16="http://schemas.microsoft.com/office/drawing/2014/main" id="{54934065-D17A-366B-1829-6F943AE5048C}"/>
                </a:ext>
              </a:extLst>
            </p:cNvPr>
            <p:cNvSpPr txBox="1"/>
            <p:nvPr/>
          </p:nvSpPr>
          <p:spPr>
            <a:xfrm>
              <a:off x="9464864" y="4234722"/>
              <a:ext cx="1903018" cy="1158519"/>
            </a:xfrm>
            <a:prstGeom prst="rect">
              <a:avLst/>
            </a:prstGeom>
            <a:solidFill>
              <a:srgbClr val="F17D00">
                <a:alpha val="50196"/>
              </a:srgbClr>
            </a:solidFill>
            <a:effectLst>
              <a:softEdge rad="63500"/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Quattrocento" panose="02020502030000000404" pitchFamily="18" charset="0"/>
                </a:rPr>
                <a:t>Pose estimation</a:t>
              </a:r>
            </a:p>
            <a:p>
              <a:pPr algn="ctr"/>
              <a:r>
                <a:rPr lang="en-US" dirty="0">
                  <a:latin typeface="Quattrocento" panose="02020502030000000404" pitchFamily="18" charset="0"/>
                </a:rPr>
                <a:t>Optical flow</a:t>
              </a:r>
            </a:p>
            <a:p>
              <a:pPr algn="ctr"/>
              <a:r>
                <a:rPr lang="en-US" dirty="0">
                  <a:latin typeface="Quattrocento" panose="02020502030000000404" pitchFamily="18" charset="0"/>
                </a:rPr>
                <a:t>Super-resolution</a:t>
              </a:r>
            </a:p>
            <a:p>
              <a:pPr algn="ctr"/>
              <a:r>
                <a:rPr lang="en-US" dirty="0">
                  <a:latin typeface="Quattrocento" panose="02020502030000000404" pitchFamily="18" charset="0"/>
                </a:rPr>
                <a:t>…</a:t>
              </a:r>
            </a:p>
          </p:txBody>
        </p:sp>
        <p:sp>
          <p:nvSpPr>
            <p:cNvPr id="121" name="TextBox 22">
              <a:extLst>
                <a:ext uri="{FF2B5EF4-FFF2-40B4-BE49-F238E27FC236}">
                  <a16:creationId xmlns:a16="http://schemas.microsoft.com/office/drawing/2014/main" id="{4D0C6C9B-A52F-9174-2994-6BA0526C8EFD}"/>
                </a:ext>
              </a:extLst>
            </p:cNvPr>
            <p:cNvSpPr txBox="1"/>
            <p:nvPr/>
          </p:nvSpPr>
          <p:spPr>
            <a:xfrm>
              <a:off x="9447496" y="3838138"/>
              <a:ext cx="860535" cy="35646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Quattrocento" panose="02020502030000000404" pitchFamily="18" charset="0"/>
                </a:rPr>
                <a:t>Others</a:t>
              </a:r>
            </a:p>
          </p:txBody>
        </p:sp>
      </p:grp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72A445D-7B11-A0B1-29A5-4CEB5C9128A2}"/>
              </a:ext>
            </a:extLst>
          </p:cNvPr>
          <p:cNvSpPr txBox="1"/>
          <p:nvPr/>
        </p:nvSpPr>
        <p:spPr>
          <a:xfrm>
            <a:off x="3747169" y="913357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2200" b="1" dirty="0">
                <a:solidFill>
                  <a:schemeClr val="tx1"/>
                </a:solidFill>
                <a:latin typeface="Quattrocento" panose="02020502030000000404" pitchFamily="18" charset="0"/>
              </a:rPr>
              <a:t>Regression-type problems</a:t>
            </a: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289BDD2E-FEC4-5B65-1273-5E67C0173C94}"/>
              </a:ext>
            </a:extLst>
          </p:cNvPr>
          <p:cNvSpPr txBox="1"/>
          <p:nvPr/>
        </p:nvSpPr>
        <p:spPr>
          <a:xfrm>
            <a:off x="4717600" y="5359373"/>
            <a:ext cx="27567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SG" sz="2200" b="1" dirty="0">
                <a:solidFill>
                  <a:schemeClr val="tx1"/>
                </a:solidFill>
                <a:latin typeface="Quattrocento" panose="02020502030000000404" pitchFamily="18" charset="0"/>
              </a:rPr>
              <a:t>Why Important</a:t>
            </a: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53FAD410-37FE-C0B1-F155-0C054F613279}"/>
              </a:ext>
            </a:extLst>
          </p:cNvPr>
          <p:cNvSpPr txBox="1"/>
          <p:nvPr/>
        </p:nvSpPr>
        <p:spPr>
          <a:xfrm>
            <a:off x="509716" y="5761024"/>
            <a:ext cx="111725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SG" dirty="0">
                <a:latin typeface="Quattrocento" panose="02020502030000000404" pitchFamily="18" charset="0"/>
              </a:rPr>
              <a:t>Representation learning is crucial for capturing meaningful patterns in data, while classification and regression are two fundamental tasks of machine learning. </a:t>
            </a:r>
            <a:r>
              <a:rPr lang="en-SG" altLang="zh-SG" b="1" dirty="0">
                <a:latin typeface="Quattrocento" panose="02020502030000000404" pitchFamily="18" charset="0"/>
              </a:rPr>
              <a:t>Investigating their difference</a:t>
            </a:r>
            <a:r>
              <a:rPr lang="zh-CN" altLang="en-US" b="1" dirty="0">
                <a:latin typeface="Quattrocento" panose="02020502030000000404" pitchFamily="18" charset="0"/>
              </a:rPr>
              <a:t> </a:t>
            </a:r>
            <a:r>
              <a:rPr lang="en-US" altLang="zh-CN" b="1" dirty="0">
                <a:latin typeface="Quattrocento" panose="02020502030000000404" pitchFamily="18" charset="0"/>
              </a:rPr>
              <a:t>in terms of representation </a:t>
            </a:r>
            <a:r>
              <a:rPr lang="en-SG" altLang="zh-SG" b="1" dirty="0">
                <a:latin typeface="Quattrocento" panose="02020502030000000404" pitchFamily="18" charset="0"/>
              </a:rPr>
              <a:t>can improve our understanding of both and benefit a wide range of regression problems. </a:t>
            </a:r>
            <a:endParaRPr lang="zh-SG" altLang="en-US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27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5BE0-3C8D-C0E1-B229-2C4653C2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02357"/>
            <a:ext cx="11125538" cy="810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Quattrocento" panose="02020502030000000404" pitchFamily="18" charset="0"/>
              </a:rPr>
              <a:t>Visualization of the Feature Space Updating </a:t>
            </a:r>
            <a:endParaRPr lang="en-SG" sz="3600" b="1" dirty="0">
              <a:latin typeface="Quattrocento" panose="020205020300000004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65DF3A-E821-FAA9-BD6B-8483A99D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20</a:t>
            </a:fld>
            <a:endParaRPr lang="en-SG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A98F558-BA29-24BC-1F52-FA583623D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8067"/>
            <a:ext cx="3847688" cy="278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C2054538-5467-04E8-ED84-597672683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688" y="2038067"/>
            <a:ext cx="3974828" cy="287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7C06EF7-5BF8-8EAE-0E57-7D107913C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080" y="2038067"/>
            <a:ext cx="3974828" cy="287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DB41F7C-CDF9-6841-AF81-E998D2E241D1}"/>
              </a:ext>
            </a:extLst>
          </p:cNvPr>
          <p:cNvSpPr txBox="1"/>
          <p:nvPr/>
        </p:nvSpPr>
        <p:spPr>
          <a:xfrm>
            <a:off x="764194" y="4989207"/>
            <a:ext cx="25873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SG" sz="2200" b="0" i="0" u="none" strike="noStrike" dirty="0">
                <a:solidFill>
                  <a:srgbClr val="000000"/>
                </a:solidFill>
                <a:effectLst/>
                <a:latin typeface="Quattrocento" panose="02020502030000000404" pitchFamily="18" charset="0"/>
              </a:rPr>
              <a:t>Iteration 0 to 100 </a:t>
            </a:r>
            <a:endParaRPr lang="zh-SG" altLang="en-US" sz="2200" dirty="0">
              <a:latin typeface="Quattrocento" panose="020205020300000004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A8C5EC-E023-AD06-8398-34B0A4E46EA9}"/>
              </a:ext>
            </a:extLst>
          </p:cNvPr>
          <p:cNvSpPr txBox="1"/>
          <p:nvPr/>
        </p:nvSpPr>
        <p:spPr>
          <a:xfrm>
            <a:off x="4546771" y="4989208"/>
            <a:ext cx="30984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SG" sz="2200" b="0" i="0" u="none" strike="noStrike" dirty="0">
                <a:solidFill>
                  <a:srgbClr val="000000"/>
                </a:solidFill>
                <a:effectLst/>
                <a:latin typeface="Quattrocento" panose="02020502030000000404" pitchFamily="18" charset="0"/>
              </a:rPr>
              <a:t>Iteration 1000 to 1100 </a:t>
            </a:r>
            <a:endParaRPr lang="zh-SG" altLang="en-US" sz="2200" dirty="0">
              <a:latin typeface="Quattrocento" panose="020205020300000004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78E7BF5-A9F4-7026-359D-945D3AF962CA}"/>
              </a:ext>
            </a:extLst>
          </p:cNvPr>
          <p:cNvSpPr txBox="1"/>
          <p:nvPr/>
        </p:nvSpPr>
        <p:spPr>
          <a:xfrm>
            <a:off x="8473029" y="4989207"/>
            <a:ext cx="33515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SG" sz="2200" b="0" i="0" u="none" strike="noStrike" dirty="0">
                <a:solidFill>
                  <a:srgbClr val="000000"/>
                </a:solidFill>
                <a:effectLst/>
                <a:latin typeface="Quattrocento" panose="02020502030000000404" pitchFamily="18" charset="0"/>
              </a:rPr>
              <a:t>Iteration 6000 to 6100 </a:t>
            </a:r>
            <a:endParaRPr lang="zh-SG" altLang="en-US" sz="2200" dirty="0">
              <a:latin typeface="Quattrocento" panose="02020502030000000404" pitchFamily="18" charset="0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04DFA37-8956-5525-2DD0-E635D504A4CA}"/>
              </a:ext>
            </a:extLst>
          </p:cNvPr>
          <p:cNvCxnSpPr>
            <a:cxnSpLocks/>
          </p:cNvCxnSpPr>
          <p:nvPr/>
        </p:nvCxnSpPr>
        <p:spPr>
          <a:xfrm>
            <a:off x="4546771" y="3193098"/>
            <a:ext cx="1307060" cy="966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DDCEEC-4834-6CDB-59EF-47552E58291E}"/>
                  </a:ext>
                </a:extLst>
              </p:cNvPr>
              <p:cNvSpPr txBox="1"/>
              <p:nvPr/>
            </p:nvSpPr>
            <p:spPr>
              <a:xfrm>
                <a:off x="5200301" y="4021178"/>
                <a:ext cx="797683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SG" altLang="en-US" sz="22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5DDCEEC-4834-6CDB-59EF-47552E582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301" y="4021178"/>
                <a:ext cx="79768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38A14BBC-F9D0-B4CB-B3B8-E029F43CA0B4}"/>
              </a:ext>
            </a:extLst>
          </p:cNvPr>
          <p:cNvCxnSpPr>
            <a:cxnSpLocks/>
          </p:cNvCxnSpPr>
          <p:nvPr/>
        </p:nvCxnSpPr>
        <p:spPr>
          <a:xfrm flipV="1">
            <a:off x="4765677" y="2261937"/>
            <a:ext cx="1504196" cy="195969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DC391D7-9E42-CB65-E50D-B39A06561D73}"/>
                  </a:ext>
                </a:extLst>
              </p:cNvPr>
              <p:cNvSpPr txBox="1"/>
              <p:nvPr/>
            </p:nvSpPr>
            <p:spPr>
              <a:xfrm>
                <a:off x="4406481" y="4191768"/>
                <a:ext cx="1043862" cy="394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SG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SG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SG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SG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SG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SG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DC391D7-9E42-CB65-E50D-B39A06561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481" y="4191768"/>
                <a:ext cx="1043862" cy="394788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743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5BE0-3C8D-C0E1-B229-2C4653C2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02357"/>
            <a:ext cx="11125538" cy="810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Quattrocento" panose="02020502030000000404" pitchFamily="18" charset="0"/>
              </a:rPr>
              <a:t>Classification VS. Regression</a:t>
            </a:r>
            <a:endParaRPr lang="en-SG" sz="3600" b="1" dirty="0">
              <a:latin typeface="Quattrocento" panose="020205020300000004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65DF3A-E821-FAA9-BD6B-8483A99D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21</a:t>
            </a:fld>
            <a:endParaRPr lang="en-SG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C573D56-0396-856E-F407-AB24304C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397" y="1577339"/>
            <a:ext cx="3321539" cy="847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43">
                <a:extLst>
                  <a:ext uri="{FF2B5EF4-FFF2-40B4-BE49-F238E27FC236}">
                    <a16:creationId xmlns:a16="http://schemas.microsoft.com/office/drawing/2014/main" id="{03400E82-1AE1-92A0-E2DD-66B451DDABB1}"/>
                  </a:ext>
                </a:extLst>
              </p:cNvPr>
              <p:cNvSpPr txBox="1"/>
              <p:nvPr/>
            </p:nvSpPr>
            <p:spPr>
              <a:xfrm>
                <a:off x="812355" y="4190093"/>
                <a:ext cx="10864780" cy="827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Quattrocento" panose="02020502030000000404" pitchFamily="18" charset="0"/>
                  </a:rPr>
                  <a:t>The gradient is affected by all the classifiers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Quattrocento" panose="02020502030000000404" pitchFamily="18" charset="0"/>
                  </a:rPr>
                  <a:t> (</a:t>
                </a:r>
                <a:r>
                  <a:rPr lang="en-SG" altLang="zh-SG" sz="2200" dirty="0">
                    <a:latin typeface="Quattrocento" panose="02020502030000000404" pitchFamily="18" charset="0"/>
                  </a:rPr>
                  <a:t>as opposed to a single </a:t>
                </a:r>
                <a:r>
                  <a:rPr lang="en-US" altLang="zh-CN" sz="2200" dirty="0">
                    <a:latin typeface="Quattrocento" panose="02020502030000000404" pitchFamily="18" charset="0"/>
                  </a:rPr>
                  <a:t> single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CN" sz="2200" dirty="0">
                    <a:latin typeface="Quattrocento" panose="02020502030000000404" pitchFamily="18" charset="0"/>
                  </a:rPr>
                  <a:t> for regression) </a:t>
                </a:r>
                <a:r>
                  <a:rPr lang="en-US" altLang="zh-SG" sz="2200" dirty="0">
                    <a:latin typeface="Quattrocento" panose="02020502030000000404" pitchFamily="18" charset="0"/>
                  </a:rPr>
                  <a:t>⇒ </a:t>
                </a:r>
                <a:r>
                  <a:rPr lang="en-US" altLang="zh-CN" sz="2200" b="1" dirty="0">
                    <a:latin typeface="Quattrocento" panose="02020502030000000404" pitchFamily="18" charset="0"/>
                  </a:rPr>
                  <a:t>Classification has a higher ability to </a:t>
                </a:r>
                <a:r>
                  <a:rPr lang="en-US" altLang="zh-SG" sz="2200" b="1" dirty="0">
                    <a:latin typeface="Quattrocento" panose="02020502030000000404" pitchFamily="18" charset="0"/>
                  </a:rPr>
                  <a:t>reduce H(Z|Y) for z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200" b="1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b>
                          <m:sSubPr>
                            <m:ctrlPr>
                              <a:rPr lang="en-US" altLang="zh-SG" sz="2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sz="2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SG" sz="22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200" dirty="0">
                    <a:latin typeface="Quattrocento" panose="02020502030000000404" pitchFamily="18" charset="0"/>
                  </a:rPr>
                  <a:t>,</a:t>
                </a:r>
              </a:p>
            </p:txBody>
          </p:sp>
        </mc:Choice>
        <mc:Fallback xmlns="">
          <p:sp>
            <p:nvSpPr>
              <p:cNvPr id="19" name="TextBox 43">
                <a:extLst>
                  <a:ext uri="{FF2B5EF4-FFF2-40B4-BE49-F238E27FC236}">
                    <a16:creationId xmlns:a16="http://schemas.microsoft.com/office/drawing/2014/main" id="{03400E82-1AE1-92A0-E2DD-66B451DDA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55" y="4190093"/>
                <a:ext cx="10864780" cy="827534"/>
              </a:xfrm>
              <a:prstGeom prst="rect">
                <a:avLst/>
              </a:prstGeom>
              <a:blipFill>
                <a:blip r:embed="rId4"/>
                <a:stretch>
                  <a:fillRect l="-583" t="-2985" b="-8955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4150128-5799-0E75-A11B-487791A74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839" y="2678452"/>
            <a:ext cx="1090690" cy="8104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A91A32-FDB4-B0E2-CB97-669F74668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044" y="2720437"/>
            <a:ext cx="1608648" cy="8104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20158C0-FEE8-D500-771D-A9213C6717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2922" y="3007029"/>
            <a:ext cx="310428" cy="32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76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5BE0-3C8D-C0E1-B229-2C4653C2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02357"/>
            <a:ext cx="11125538" cy="810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Quattrocento" panose="02020502030000000404" pitchFamily="18" charset="0"/>
              </a:rPr>
              <a:t>Multi-Target Strategy</a:t>
            </a:r>
            <a:endParaRPr lang="en-SG" sz="3600" b="1" dirty="0">
              <a:latin typeface="Quattrocento" panose="020205020300000004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65DF3A-E821-FAA9-BD6B-8483A99D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22</a:t>
            </a:fld>
            <a:endParaRPr lang="en-SG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EBBDCB8-ACF5-2812-4634-E77BEA8DADD7}"/>
              </a:ext>
            </a:extLst>
          </p:cNvPr>
          <p:cNvGrpSpPr/>
          <p:nvPr/>
        </p:nvGrpSpPr>
        <p:grpSpPr>
          <a:xfrm>
            <a:off x="1712578" y="1845613"/>
            <a:ext cx="8088158" cy="3166774"/>
            <a:chOff x="1109427" y="708399"/>
            <a:chExt cx="6356693" cy="2488849"/>
          </a:xfrm>
        </p:grpSpPr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11E234B9-7841-0CEE-E730-0D48C2D805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2385" y="714239"/>
              <a:ext cx="0" cy="18655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E2AB6A52-3191-4398-4571-FFF00B941791}"/>
                </a:ext>
              </a:extLst>
            </p:cNvPr>
            <p:cNvCxnSpPr>
              <a:cxnSpLocks/>
            </p:cNvCxnSpPr>
            <p:nvPr/>
          </p:nvCxnSpPr>
          <p:spPr>
            <a:xfrm>
              <a:off x="1263397" y="2418091"/>
              <a:ext cx="27603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116DB34-150A-489D-A0E9-8D02F640AF11}"/>
                </a:ext>
              </a:extLst>
            </p:cNvPr>
            <p:cNvGrpSpPr/>
            <p:nvPr/>
          </p:nvGrpSpPr>
          <p:grpSpPr>
            <a:xfrm>
              <a:off x="1575190" y="1092867"/>
              <a:ext cx="2344696" cy="1082353"/>
              <a:chOff x="5338120" y="2019031"/>
              <a:chExt cx="3426940" cy="1581936"/>
            </a:xfrm>
          </p:grpSpPr>
          <p:sp>
            <p:nvSpPr>
              <p:cNvPr id="52" name="任意形状 51">
                <a:extLst>
                  <a:ext uri="{FF2B5EF4-FFF2-40B4-BE49-F238E27FC236}">
                    <a16:creationId xmlns:a16="http://schemas.microsoft.com/office/drawing/2014/main" id="{101D4051-B385-2A59-2892-F87AF3C58322}"/>
                  </a:ext>
                </a:extLst>
              </p:cNvPr>
              <p:cNvSpPr/>
              <p:nvPr/>
            </p:nvSpPr>
            <p:spPr>
              <a:xfrm>
                <a:off x="5338120" y="2019031"/>
                <a:ext cx="3138616" cy="804772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  <a:ln>
                <a:solidFill>
                  <a:srgbClr val="0070C0"/>
                </a:solidFill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 sz="1600"/>
              </a:p>
            </p:txBody>
          </p:sp>
          <p:sp>
            <p:nvSpPr>
              <p:cNvPr id="53" name="任意形状 52">
                <a:extLst>
                  <a:ext uri="{FF2B5EF4-FFF2-40B4-BE49-F238E27FC236}">
                    <a16:creationId xmlns:a16="http://schemas.microsoft.com/office/drawing/2014/main" id="{DDB40803-E2F2-54BB-39E8-9A0C1DD9CB90}"/>
                  </a:ext>
                </a:extLst>
              </p:cNvPr>
              <p:cNvSpPr/>
              <p:nvPr/>
            </p:nvSpPr>
            <p:spPr>
              <a:xfrm>
                <a:off x="5626444" y="2796195"/>
                <a:ext cx="3138616" cy="804772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  <a:ln>
                <a:solidFill>
                  <a:srgbClr val="0070C0"/>
                </a:solidFill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 sz="1600"/>
              </a:p>
            </p:txBody>
          </p:sp>
          <p:cxnSp>
            <p:nvCxnSpPr>
              <p:cNvPr id="54" name="直线连接符 53">
                <a:extLst>
                  <a:ext uri="{FF2B5EF4-FFF2-40B4-BE49-F238E27FC236}">
                    <a16:creationId xmlns:a16="http://schemas.microsoft.com/office/drawing/2014/main" id="{0DAD3DEC-38EE-621B-2D0B-BE6C2E8E0112}"/>
                  </a:ext>
                </a:extLst>
              </p:cNvPr>
              <p:cNvCxnSpPr>
                <a:cxnSpLocks/>
                <a:stCxn id="52" idx="0"/>
                <a:endCxn id="53" idx="0"/>
              </p:cNvCxnSpPr>
              <p:nvPr/>
            </p:nvCxnSpPr>
            <p:spPr>
              <a:xfrm>
                <a:off x="5338120" y="2288492"/>
                <a:ext cx="288324" cy="77716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5" name="直线连接符 54">
                <a:extLst>
                  <a:ext uri="{FF2B5EF4-FFF2-40B4-BE49-F238E27FC236}">
                    <a16:creationId xmlns:a16="http://schemas.microsoft.com/office/drawing/2014/main" id="{F3B42971-1723-1F5E-1B4E-B8D4448AB666}"/>
                  </a:ext>
                </a:extLst>
              </p:cNvPr>
              <p:cNvCxnSpPr>
                <a:cxnSpLocks/>
                <a:stCxn id="52" idx="3"/>
                <a:endCxn id="53" idx="3"/>
              </p:cNvCxnSpPr>
              <p:nvPr/>
            </p:nvCxnSpPr>
            <p:spPr>
              <a:xfrm>
                <a:off x="8476736" y="2214351"/>
                <a:ext cx="288324" cy="77716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6" name="直线连接符 55">
                <a:extLst>
                  <a:ext uri="{FF2B5EF4-FFF2-40B4-BE49-F238E27FC236}">
                    <a16:creationId xmlns:a16="http://schemas.microsoft.com/office/drawing/2014/main" id="{A212334F-1B6B-1B99-54F0-777C500BA9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2753" y="2787659"/>
                <a:ext cx="288324" cy="77716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14F9E7CF-05FD-BF27-CA68-E3A7E7C276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1526" y="2365828"/>
                <a:ext cx="288324" cy="77716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57">
                <a:extLst>
                  <a:ext uri="{FF2B5EF4-FFF2-40B4-BE49-F238E27FC236}">
                    <a16:creationId xmlns:a16="http://schemas.microsoft.com/office/drawing/2014/main" id="{D903F914-7163-D9BE-4FD0-46758906E1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3983" y="2019031"/>
                <a:ext cx="288324" cy="77716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1415D57-4F69-AA6C-B2B2-7FF884E71ACD}"/>
                </a:ext>
              </a:extLst>
            </p:cNvPr>
            <p:cNvSpPr txBox="1"/>
            <p:nvPr/>
          </p:nvSpPr>
          <p:spPr>
            <a:xfrm>
              <a:off x="1271690" y="2506742"/>
              <a:ext cx="281984" cy="360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SG" sz="1600" dirty="0"/>
                <a:t>0</a:t>
              </a:r>
              <a:endParaRPr kumimoji="1" lang="zh-SG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C4EB88C-DF9B-4CB6-2C7A-63F20DB6A2A3}"/>
                    </a:ext>
                  </a:extLst>
                </p:cNvPr>
                <p:cNvSpPr txBox="1"/>
                <p:nvPr/>
              </p:nvSpPr>
              <p:spPr>
                <a:xfrm>
                  <a:off x="3722617" y="2519437"/>
                  <a:ext cx="258548" cy="2623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SG" altLang="en-US" sz="1600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86E03572-3B59-FB63-4AC9-6E40B7F2B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2617" y="2519437"/>
                  <a:ext cx="258548" cy="262338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0000" b="-14286"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7672D26F-4661-8A4D-1793-5D14AFAA4BFF}"/>
                    </a:ext>
                  </a:extLst>
                </p:cNvPr>
                <p:cNvSpPr txBox="1"/>
                <p:nvPr/>
              </p:nvSpPr>
              <p:spPr>
                <a:xfrm>
                  <a:off x="1651416" y="2053143"/>
                  <a:ext cx="263523" cy="2623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SG" altLang="en-US" sz="1600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F364C84D-5B09-5C17-C6E3-953FB8C96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1416" y="2053143"/>
                  <a:ext cx="263523" cy="262338"/>
                </a:xfrm>
                <a:prstGeom prst="rect">
                  <a:avLst/>
                </a:prstGeom>
                <a:blipFill>
                  <a:blip r:embed="rId4"/>
                  <a:stretch>
                    <a:fillRect l="-19048" r="-4762" b="-15000"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B25ED1AD-9F20-1882-20CB-640BDCA5B9B8}"/>
                    </a:ext>
                  </a:extLst>
                </p:cNvPr>
                <p:cNvSpPr txBox="1"/>
                <p:nvPr/>
              </p:nvSpPr>
              <p:spPr>
                <a:xfrm>
                  <a:off x="1139929" y="714239"/>
                  <a:ext cx="263523" cy="2623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SG" altLang="en-US" sz="1600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A6980BF6-85B0-16A4-E27D-B108B458EA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9929" y="714239"/>
                  <a:ext cx="263523" cy="262338"/>
                </a:xfrm>
                <a:prstGeom prst="rect">
                  <a:avLst/>
                </a:prstGeom>
                <a:blipFill>
                  <a:blip r:embed="rId5"/>
                  <a:stretch>
                    <a:fillRect l="-19048" r="-9524" b="-9524"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8488A6D8-EEA6-EBC3-E3AD-F6FCF212177A}"/>
                    </a:ext>
                  </a:extLst>
                </p:cNvPr>
                <p:cNvSpPr txBox="1"/>
                <p:nvPr/>
              </p:nvSpPr>
              <p:spPr>
                <a:xfrm>
                  <a:off x="3555763" y="862602"/>
                  <a:ext cx="296127" cy="2623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SG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oMath>
                    </m:oMathPara>
                  </a14:m>
                  <a:endParaRPr kumimoji="1" lang="zh-SG" altLang="en-US" sz="1600" dirty="0"/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C91821FD-FFC4-D60E-7AE9-197A45C502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5763" y="862602"/>
                  <a:ext cx="296127" cy="262338"/>
                </a:xfrm>
                <a:prstGeom prst="rect">
                  <a:avLst/>
                </a:prstGeom>
                <a:blipFill>
                  <a:blip r:embed="rId6"/>
                  <a:stretch>
                    <a:fillRect l="-17391" r="-13043" b="-10000"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E7FFD078-8BBF-9B3B-49B6-E283A7A16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8400" y="1934273"/>
              <a:ext cx="549848" cy="492529"/>
            </a:xfrm>
            <a:prstGeom prst="line">
              <a:avLst/>
            </a:prstGeom>
            <a:ln>
              <a:solidFill>
                <a:srgbClr val="C00000"/>
              </a:solidFill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E60CC713-F35A-1617-7C2B-0C4D2ACE8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1482" y="1381727"/>
              <a:ext cx="0" cy="552547"/>
            </a:xfrm>
            <a:prstGeom prst="line">
              <a:avLst/>
            </a:prstGeom>
            <a:ln>
              <a:solidFill>
                <a:srgbClr val="C00000"/>
              </a:solidFill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7E322C0D-2559-C92A-E441-8374AC47D7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4138" y="2099093"/>
              <a:ext cx="0" cy="293638"/>
            </a:xfrm>
            <a:prstGeom prst="line">
              <a:avLst/>
            </a:prstGeom>
            <a:ln>
              <a:solidFill>
                <a:srgbClr val="C00000"/>
              </a:solidFill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任意形状 17">
              <a:extLst>
                <a:ext uri="{FF2B5EF4-FFF2-40B4-BE49-F238E27FC236}">
                  <a16:creationId xmlns:a16="http://schemas.microsoft.com/office/drawing/2014/main" id="{08F45E53-63E2-95CF-7959-8BB809D590AC}"/>
                </a:ext>
              </a:extLst>
            </p:cNvPr>
            <p:cNvSpPr/>
            <p:nvPr/>
          </p:nvSpPr>
          <p:spPr>
            <a:xfrm>
              <a:off x="2070859" y="1380981"/>
              <a:ext cx="515322" cy="711506"/>
            </a:xfrm>
            <a:custGeom>
              <a:avLst/>
              <a:gdLst>
                <a:gd name="connsiteX0" fmla="*/ 0 w 551329"/>
                <a:gd name="connsiteY0" fmla="*/ 712694 h 761221"/>
                <a:gd name="connsiteX1" fmla="*/ 295835 w 551329"/>
                <a:gd name="connsiteY1" fmla="*/ 685800 h 761221"/>
                <a:gd name="connsiteX2" fmla="*/ 551329 w 551329"/>
                <a:gd name="connsiteY2" fmla="*/ 0 h 76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1329" h="761221">
                  <a:moveTo>
                    <a:pt x="0" y="712694"/>
                  </a:moveTo>
                  <a:cubicBezTo>
                    <a:pt x="101973" y="758638"/>
                    <a:pt x="203947" y="804582"/>
                    <a:pt x="295835" y="685800"/>
                  </a:cubicBezTo>
                  <a:cubicBezTo>
                    <a:pt x="387723" y="567018"/>
                    <a:pt x="504264" y="116541"/>
                    <a:pt x="551329" y="0"/>
                  </a:cubicBezTo>
                </a:path>
              </a:pathLst>
            </a:cu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6DCC2685-9A0C-05B6-8940-03BB2F2194E7}"/>
                    </a:ext>
                  </a:extLst>
                </p:cNvPr>
                <p:cNvSpPr txBox="1"/>
                <p:nvPr/>
              </p:nvSpPr>
              <p:spPr>
                <a:xfrm>
                  <a:off x="1996807" y="2488924"/>
                  <a:ext cx="264603" cy="2623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zh-SG" altLang="en-US" sz="1600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D2D74D1D-3297-80BC-4D47-052B46DC5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6807" y="2488924"/>
                  <a:ext cx="264603" cy="262338"/>
                </a:xfrm>
                <a:prstGeom prst="rect">
                  <a:avLst/>
                </a:prstGeom>
                <a:blipFill>
                  <a:blip r:embed="rId7"/>
                  <a:stretch>
                    <a:fillRect l="-19048" r="-9524" b="-19048"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7F02A24C-8197-725A-C3E7-91DC91C35838}"/>
                    </a:ext>
                  </a:extLst>
                </p:cNvPr>
                <p:cNvSpPr txBox="1"/>
                <p:nvPr/>
              </p:nvSpPr>
              <p:spPr>
                <a:xfrm>
                  <a:off x="2128650" y="879881"/>
                  <a:ext cx="722708" cy="28631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SG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SG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SG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SG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SG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SG" alt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7729484B-A14A-C7CF-C64A-01FE80E24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8650" y="879881"/>
                  <a:ext cx="722708" cy="286318"/>
                </a:xfrm>
                <a:prstGeom prst="rect">
                  <a:avLst/>
                </a:prstGeom>
                <a:blipFill>
                  <a:blip r:embed="rId8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1EC83801-C671-7281-F4E2-8613D22861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84720" y="708399"/>
              <a:ext cx="0" cy="18655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ACB2ACA9-7BFC-B0D1-D74F-463ADEABB18D}"/>
                </a:ext>
              </a:extLst>
            </p:cNvPr>
            <p:cNvCxnSpPr>
              <a:cxnSpLocks/>
            </p:cNvCxnSpPr>
            <p:nvPr/>
          </p:nvCxnSpPr>
          <p:spPr>
            <a:xfrm>
              <a:off x="4705733" y="2412251"/>
              <a:ext cx="27603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线箭头连接符 22">
              <a:extLst>
                <a:ext uri="{FF2B5EF4-FFF2-40B4-BE49-F238E27FC236}">
                  <a16:creationId xmlns:a16="http://schemas.microsoft.com/office/drawing/2014/main" id="{5681B2E6-ABB4-8F75-21A1-C36DB54E91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3971" y="1853445"/>
              <a:ext cx="693098" cy="9800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17A383BB-F69A-196F-8AA7-88BF292175B3}"/>
                </a:ext>
              </a:extLst>
            </p:cNvPr>
            <p:cNvGrpSpPr/>
            <p:nvPr/>
          </p:nvGrpSpPr>
          <p:grpSpPr>
            <a:xfrm>
              <a:off x="5017525" y="1087026"/>
              <a:ext cx="2344696" cy="1082354"/>
              <a:chOff x="5124057" y="2738273"/>
              <a:chExt cx="2344696" cy="1082354"/>
            </a:xfrm>
          </p:grpSpPr>
          <p:sp>
            <p:nvSpPr>
              <p:cNvPr id="45" name="任意形状 44">
                <a:extLst>
                  <a:ext uri="{FF2B5EF4-FFF2-40B4-BE49-F238E27FC236}">
                    <a16:creationId xmlns:a16="http://schemas.microsoft.com/office/drawing/2014/main" id="{2DD7C552-CE36-E086-E4A1-8FBCB66820FA}"/>
                  </a:ext>
                </a:extLst>
              </p:cNvPr>
              <p:cNvSpPr/>
              <p:nvPr/>
            </p:nvSpPr>
            <p:spPr>
              <a:xfrm>
                <a:off x="5124057" y="2738274"/>
                <a:ext cx="2147426" cy="550621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  <a:ln>
                <a:solidFill>
                  <a:srgbClr val="0070C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 sz="1600"/>
              </a:p>
            </p:txBody>
          </p:sp>
          <p:sp>
            <p:nvSpPr>
              <p:cNvPr id="46" name="任意形状 45">
                <a:extLst>
                  <a:ext uri="{FF2B5EF4-FFF2-40B4-BE49-F238E27FC236}">
                    <a16:creationId xmlns:a16="http://schemas.microsoft.com/office/drawing/2014/main" id="{DEA4BDFC-D40B-9DEC-6B7F-C36B6A16F53B}"/>
                  </a:ext>
                </a:extLst>
              </p:cNvPr>
              <p:cNvSpPr/>
              <p:nvPr/>
            </p:nvSpPr>
            <p:spPr>
              <a:xfrm>
                <a:off x="5321327" y="3270006"/>
                <a:ext cx="2147426" cy="550621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  <a:ln>
                <a:solidFill>
                  <a:srgbClr val="0070C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 sz="1600"/>
              </a:p>
            </p:txBody>
          </p:sp>
          <p:cxnSp>
            <p:nvCxnSpPr>
              <p:cNvPr id="47" name="直线连接符 46">
                <a:extLst>
                  <a:ext uri="{FF2B5EF4-FFF2-40B4-BE49-F238E27FC236}">
                    <a16:creationId xmlns:a16="http://schemas.microsoft.com/office/drawing/2014/main" id="{C1CD544E-4B9A-8467-5662-5C6AE2D7DB39}"/>
                  </a:ext>
                </a:extLst>
              </p:cNvPr>
              <p:cNvCxnSpPr>
                <a:cxnSpLocks/>
                <a:stCxn id="45" idx="0"/>
                <a:endCxn id="46" idx="0"/>
              </p:cNvCxnSpPr>
              <p:nvPr/>
            </p:nvCxnSpPr>
            <p:spPr>
              <a:xfrm>
                <a:off x="5124057" y="2922637"/>
                <a:ext cx="197270" cy="531732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8" name="直线连接符 47">
                <a:extLst>
                  <a:ext uri="{FF2B5EF4-FFF2-40B4-BE49-F238E27FC236}">
                    <a16:creationId xmlns:a16="http://schemas.microsoft.com/office/drawing/2014/main" id="{AD105D6F-0F0F-37A4-7DDD-DFFDC6E4F32E}"/>
                  </a:ext>
                </a:extLst>
              </p:cNvPr>
              <p:cNvCxnSpPr>
                <a:cxnSpLocks/>
                <a:stCxn id="45" idx="3"/>
                <a:endCxn id="46" idx="3"/>
              </p:cNvCxnSpPr>
              <p:nvPr/>
            </p:nvCxnSpPr>
            <p:spPr>
              <a:xfrm>
                <a:off x="7271483" y="2871910"/>
                <a:ext cx="197270" cy="531732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49" name="直线连接符 48">
                <a:extLst>
                  <a:ext uri="{FF2B5EF4-FFF2-40B4-BE49-F238E27FC236}">
                    <a16:creationId xmlns:a16="http://schemas.microsoft.com/office/drawing/2014/main" id="{366F600A-8FE4-CA95-AA29-49414FFC19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3005" y="3264165"/>
                <a:ext cx="197270" cy="531732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0" name="直线连接符 49">
                <a:extLst>
                  <a:ext uri="{FF2B5EF4-FFF2-40B4-BE49-F238E27FC236}">
                    <a16:creationId xmlns:a16="http://schemas.microsoft.com/office/drawing/2014/main" id="{71D19888-17D5-45FC-3D11-DB40161513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2680" y="2975550"/>
                <a:ext cx="197270" cy="531732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1" name="直线连接符 50">
                <a:extLst>
                  <a:ext uri="{FF2B5EF4-FFF2-40B4-BE49-F238E27FC236}">
                    <a16:creationId xmlns:a16="http://schemas.microsoft.com/office/drawing/2014/main" id="{B5E78447-20F1-AC22-B305-501A796B1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8559" y="2738273"/>
                <a:ext cx="197270" cy="531732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55154CD-8BF6-6AE9-AE7A-2DCEACD2612B}"/>
                </a:ext>
              </a:extLst>
            </p:cNvPr>
            <p:cNvSpPr txBox="1"/>
            <p:nvPr/>
          </p:nvSpPr>
          <p:spPr>
            <a:xfrm>
              <a:off x="4714025" y="2482570"/>
              <a:ext cx="281984" cy="360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SG" sz="1600" dirty="0"/>
                <a:t>0</a:t>
              </a:r>
              <a:endParaRPr kumimoji="1" lang="zh-SG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29E592EB-5B80-1903-FC18-BD276E8B6684}"/>
                    </a:ext>
                  </a:extLst>
                </p:cNvPr>
                <p:cNvSpPr txBox="1"/>
                <p:nvPr/>
              </p:nvSpPr>
              <p:spPr>
                <a:xfrm>
                  <a:off x="7164951" y="2513597"/>
                  <a:ext cx="258548" cy="2623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SG" altLang="en-US" sz="1600" dirty="0"/>
                </a:p>
              </p:txBody>
            </p:sp>
          </mc:Choice>
          <mc:Fallback xmlns=""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6082C331-7077-525D-F828-531C91FE7B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4951" y="2513597"/>
                  <a:ext cx="258548" cy="262338"/>
                </a:xfrm>
                <a:prstGeom prst="rect">
                  <a:avLst/>
                </a:prstGeom>
                <a:blipFill>
                  <a:blip r:embed="rId9"/>
                  <a:stretch>
                    <a:fillRect l="-14286" r="-4762" b="-9524"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30628E48-D731-E522-F881-9C711B108C5D}"/>
                    </a:ext>
                  </a:extLst>
                </p:cNvPr>
                <p:cNvSpPr txBox="1"/>
                <p:nvPr/>
              </p:nvSpPr>
              <p:spPr>
                <a:xfrm>
                  <a:off x="5057231" y="2098137"/>
                  <a:ext cx="263523" cy="2623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SG" altLang="en-US" sz="1600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8BF3230B-A824-86D9-8028-3C4C52771A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7231" y="2098137"/>
                  <a:ext cx="263523" cy="262338"/>
                </a:xfrm>
                <a:prstGeom prst="rect">
                  <a:avLst/>
                </a:prstGeom>
                <a:blipFill>
                  <a:blip r:embed="rId10"/>
                  <a:stretch>
                    <a:fillRect l="-20000" r="-10000" b="-14286"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213083DE-B241-2CB4-EFC5-859348042380}"/>
                    </a:ext>
                  </a:extLst>
                </p:cNvPr>
                <p:cNvSpPr txBox="1"/>
                <p:nvPr/>
              </p:nvSpPr>
              <p:spPr>
                <a:xfrm>
                  <a:off x="4582264" y="708399"/>
                  <a:ext cx="263523" cy="2623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SG" altLang="en-US" sz="1600" dirty="0"/>
                </a:p>
              </p:txBody>
            </p:sp>
          </mc:Choice>
          <mc:Fallback xmlns="">
            <p:sp>
              <p:nvSpPr>
                <p:cNvPr id="50" name="文本框 49">
                  <a:extLst>
                    <a:ext uri="{FF2B5EF4-FFF2-40B4-BE49-F238E27FC236}">
                      <a16:creationId xmlns:a16="http://schemas.microsoft.com/office/drawing/2014/main" id="{7369AE78-A4FA-428C-7C98-7C1373387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2264" y="708399"/>
                  <a:ext cx="263523" cy="262338"/>
                </a:xfrm>
                <a:prstGeom prst="rect">
                  <a:avLst/>
                </a:prstGeom>
                <a:blipFill>
                  <a:blip r:embed="rId11"/>
                  <a:stretch>
                    <a:fillRect l="-14286" r="-9524" b="-14286"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723A6556-B861-C4E9-DB57-8E94A6406EA5}"/>
                    </a:ext>
                  </a:extLst>
                </p:cNvPr>
                <p:cNvSpPr txBox="1"/>
                <p:nvPr/>
              </p:nvSpPr>
              <p:spPr>
                <a:xfrm>
                  <a:off x="6998098" y="856762"/>
                  <a:ext cx="296127" cy="2623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SG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oMath>
                    </m:oMathPara>
                  </a14:m>
                  <a:endParaRPr kumimoji="1" lang="zh-SG" altLang="en-US" sz="1600" dirty="0"/>
                </a:p>
              </p:txBody>
            </p:sp>
          </mc:Choice>
          <mc:Fallback xmlns="">
            <p:sp>
              <p:nvSpPr>
                <p:cNvPr id="51" name="文本框 50">
                  <a:extLst>
                    <a:ext uri="{FF2B5EF4-FFF2-40B4-BE49-F238E27FC236}">
                      <a16:creationId xmlns:a16="http://schemas.microsoft.com/office/drawing/2014/main" id="{629BF633-ACB8-ECB2-83C8-7BB29D4D25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8098" y="856762"/>
                  <a:ext cx="296127" cy="262338"/>
                </a:xfrm>
                <a:prstGeom prst="rect">
                  <a:avLst/>
                </a:prstGeom>
                <a:blipFill>
                  <a:blip r:embed="rId12"/>
                  <a:stretch>
                    <a:fillRect l="-17391" r="-13043" b="-4762"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C2952675-D6E1-C918-C513-885D8F9A86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0735" y="1928433"/>
              <a:ext cx="549848" cy="492529"/>
            </a:xfrm>
            <a:prstGeom prst="line">
              <a:avLst/>
            </a:prstGeom>
            <a:ln>
              <a:solidFill>
                <a:srgbClr val="C00000"/>
              </a:solidFill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AD3C3777-9D27-BD66-6424-BCA4653F4F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3817" y="1375887"/>
              <a:ext cx="0" cy="552547"/>
            </a:xfrm>
            <a:prstGeom prst="line">
              <a:avLst/>
            </a:prstGeom>
            <a:ln>
              <a:solidFill>
                <a:srgbClr val="C00000"/>
              </a:solidFill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直线连接符 31">
              <a:extLst>
                <a:ext uri="{FF2B5EF4-FFF2-40B4-BE49-F238E27FC236}">
                  <a16:creationId xmlns:a16="http://schemas.microsoft.com/office/drawing/2014/main" id="{67A19684-1EAE-C7B6-37A5-79A9C9CB28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6473" y="2093253"/>
              <a:ext cx="0" cy="293638"/>
            </a:xfrm>
            <a:prstGeom prst="line">
              <a:avLst/>
            </a:prstGeom>
            <a:ln>
              <a:solidFill>
                <a:srgbClr val="C00000"/>
              </a:solidFill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任意形状 32">
              <a:extLst>
                <a:ext uri="{FF2B5EF4-FFF2-40B4-BE49-F238E27FC236}">
                  <a16:creationId xmlns:a16="http://schemas.microsoft.com/office/drawing/2014/main" id="{01046750-5D4B-2F04-32E5-36262DD7D4B4}"/>
                </a:ext>
              </a:extLst>
            </p:cNvPr>
            <p:cNvSpPr/>
            <p:nvPr/>
          </p:nvSpPr>
          <p:spPr>
            <a:xfrm>
              <a:off x="5513196" y="1375141"/>
              <a:ext cx="515322" cy="711506"/>
            </a:xfrm>
            <a:custGeom>
              <a:avLst/>
              <a:gdLst>
                <a:gd name="connsiteX0" fmla="*/ 0 w 551329"/>
                <a:gd name="connsiteY0" fmla="*/ 712694 h 761221"/>
                <a:gd name="connsiteX1" fmla="*/ 295835 w 551329"/>
                <a:gd name="connsiteY1" fmla="*/ 685800 h 761221"/>
                <a:gd name="connsiteX2" fmla="*/ 551329 w 551329"/>
                <a:gd name="connsiteY2" fmla="*/ 0 h 76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1329" h="761221">
                  <a:moveTo>
                    <a:pt x="0" y="712694"/>
                  </a:moveTo>
                  <a:cubicBezTo>
                    <a:pt x="101973" y="758638"/>
                    <a:pt x="203947" y="804582"/>
                    <a:pt x="295835" y="685800"/>
                  </a:cubicBezTo>
                  <a:cubicBezTo>
                    <a:pt x="387723" y="567018"/>
                    <a:pt x="504264" y="116541"/>
                    <a:pt x="551329" y="0"/>
                  </a:cubicBezTo>
                </a:path>
              </a:pathLst>
            </a:cu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F1E23876-4AA0-8C1C-0A9C-9E729173180E}"/>
                    </a:ext>
                  </a:extLst>
                </p:cNvPr>
                <p:cNvSpPr txBox="1"/>
                <p:nvPr/>
              </p:nvSpPr>
              <p:spPr>
                <a:xfrm>
                  <a:off x="5439144" y="2483084"/>
                  <a:ext cx="264603" cy="2623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zh-SG" altLang="en-US" sz="1600" dirty="0"/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EEA632A7-EE4F-3AD9-ED4D-EB29D10384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9144" y="2483084"/>
                  <a:ext cx="264603" cy="262338"/>
                </a:xfrm>
                <a:prstGeom prst="rect">
                  <a:avLst/>
                </a:prstGeom>
                <a:blipFill>
                  <a:blip r:embed="rId13"/>
                  <a:stretch>
                    <a:fillRect l="-20000" r="-10000" b="-20000"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AA476D77-FA0D-DA2D-A8C6-2FE8306F8A77}"/>
                    </a:ext>
                  </a:extLst>
                </p:cNvPr>
                <p:cNvSpPr txBox="1"/>
                <p:nvPr/>
              </p:nvSpPr>
              <p:spPr>
                <a:xfrm>
                  <a:off x="5570986" y="874041"/>
                  <a:ext cx="722708" cy="28631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SG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SG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SG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SG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SG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kumimoji="1" lang="zh-SG" alt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7D32B3F4-3FF2-ED02-D7B1-E769B6E38C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986" y="874041"/>
                  <a:ext cx="722708" cy="286318"/>
                </a:xfrm>
                <a:prstGeom prst="rect">
                  <a:avLst/>
                </a:prstGeom>
                <a:blipFill>
                  <a:blip r:embed="rId14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AF1C772F-7A08-E6D2-B967-79579EAF5684}"/>
                    </a:ext>
                  </a:extLst>
                </p:cNvPr>
                <p:cNvSpPr txBox="1"/>
                <p:nvPr/>
              </p:nvSpPr>
              <p:spPr>
                <a:xfrm>
                  <a:off x="4873397" y="1784052"/>
                  <a:ext cx="264603" cy="2623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zh-SG" altLang="en-US" sz="1600" dirty="0"/>
                </a:p>
              </p:txBody>
            </p:sp>
          </mc:Choice>
          <mc:Fallback xmlns="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5A15C753-7EBC-4AB7-D82E-B5178EAE9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3397" y="1784052"/>
                  <a:ext cx="264603" cy="262338"/>
                </a:xfrm>
                <a:prstGeom prst="rect">
                  <a:avLst/>
                </a:prstGeom>
                <a:blipFill>
                  <a:blip r:embed="rId15"/>
                  <a:stretch>
                    <a:fillRect l="-19048" r="-9524" b="-25000"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任意形状 36">
              <a:extLst>
                <a:ext uri="{FF2B5EF4-FFF2-40B4-BE49-F238E27FC236}">
                  <a16:creationId xmlns:a16="http://schemas.microsoft.com/office/drawing/2014/main" id="{7BE42244-6A39-0254-CB5B-3156FB9BD50E}"/>
                </a:ext>
              </a:extLst>
            </p:cNvPr>
            <p:cNvSpPr/>
            <p:nvPr/>
          </p:nvSpPr>
          <p:spPr>
            <a:xfrm>
              <a:off x="5150328" y="1412023"/>
              <a:ext cx="2147426" cy="550621"/>
            </a:xfrm>
            <a:custGeom>
              <a:avLst/>
              <a:gdLst>
                <a:gd name="connsiteX0" fmla="*/ 0 w 3138616"/>
                <a:gd name="connsiteY0" fmla="*/ 269461 h 804772"/>
                <a:gd name="connsiteX1" fmla="*/ 951470 w 3138616"/>
                <a:gd name="connsiteY1" fmla="*/ 800801 h 804772"/>
                <a:gd name="connsiteX2" fmla="*/ 1952367 w 3138616"/>
                <a:gd name="connsiteY2" fmla="*/ 22325 h 804772"/>
                <a:gd name="connsiteX3" fmla="*/ 3138616 w 3138616"/>
                <a:gd name="connsiteY3" fmla="*/ 195320 h 80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8616" h="804772">
                  <a:moveTo>
                    <a:pt x="0" y="269461"/>
                  </a:moveTo>
                  <a:cubicBezTo>
                    <a:pt x="313038" y="555725"/>
                    <a:pt x="626076" y="841990"/>
                    <a:pt x="951470" y="800801"/>
                  </a:cubicBezTo>
                  <a:cubicBezTo>
                    <a:pt x="1276864" y="759612"/>
                    <a:pt x="1587843" y="123238"/>
                    <a:pt x="1952367" y="22325"/>
                  </a:cubicBezTo>
                  <a:cubicBezTo>
                    <a:pt x="2316891" y="-78588"/>
                    <a:pt x="3138616" y="195320"/>
                    <a:pt x="3138616" y="195320"/>
                  </a:cubicBezTo>
                </a:path>
              </a:pathLst>
            </a:custGeom>
            <a:ln>
              <a:solidFill>
                <a:srgbClr val="C0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SG" altLang="en-US" sz="1600"/>
            </a:p>
          </p:txBody>
        </p:sp>
        <p:cxnSp>
          <p:nvCxnSpPr>
            <p:cNvPr id="38" name="直线连接符 37">
              <a:extLst>
                <a:ext uri="{FF2B5EF4-FFF2-40B4-BE49-F238E27FC236}">
                  <a16:creationId xmlns:a16="http://schemas.microsoft.com/office/drawing/2014/main" id="{36143F39-0B97-A6FE-0FBF-3BBAC0EAB67D}"/>
                </a:ext>
              </a:extLst>
            </p:cNvPr>
            <p:cNvCxnSpPr>
              <a:cxnSpLocks/>
            </p:cNvCxnSpPr>
            <p:nvPr/>
          </p:nvCxnSpPr>
          <p:spPr>
            <a:xfrm>
              <a:off x="5143999" y="1987781"/>
              <a:ext cx="2119587" cy="0"/>
            </a:xfrm>
            <a:prstGeom prst="line">
              <a:avLst/>
            </a:prstGeom>
            <a:ln w="127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38">
              <a:extLst>
                <a:ext uri="{FF2B5EF4-FFF2-40B4-BE49-F238E27FC236}">
                  <a16:creationId xmlns:a16="http://schemas.microsoft.com/office/drawing/2014/main" id="{07F8D8F0-0DAB-39C8-3A77-FD2F96FAE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0328" y="1670745"/>
              <a:ext cx="0" cy="293638"/>
            </a:xfrm>
            <a:prstGeom prst="line">
              <a:avLst/>
            </a:prstGeom>
            <a:ln>
              <a:solidFill>
                <a:srgbClr val="C00000"/>
              </a:solidFill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13F3512F-90A7-1BD5-D295-1E5C604FAE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3586" y="1542386"/>
              <a:ext cx="0" cy="445396"/>
            </a:xfrm>
            <a:prstGeom prst="line">
              <a:avLst/>
            </a:prstGeom>
            <a:ln>
              <a:solidFill>
                <a:srgbClr val="C00000"/>
              </a:solidFill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9A1A67F5-307C-2B83-EEEC-E1718007E07F}"/>
                    </a:ext>
                  </a:extLst>
                </p:cNvPr>
                <p:cNvSpPr txBox="1"/>
                <p:nvPr/>
              </p:nvSpPr>
              <p:spPr>
                <a:xfrm>
                  <a:off x="1771585" y="2934910"/>
                  <a:ext cx="1504365" cy="2623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zh-SG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kumimoji="1" lang="en-US" altLang="zh-SG" sz="1600" i="1">
                            <a:latin typeface="Cambria Math" panose="02040503050406030204" pitchFamily="18" charset="0"/>
                          </a:rPr>
                          <m:t>=[</m:t>
                        </m:r>
                        <m:d>
                          <m:dPr>
                            <m:ctrlP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SG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SG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SG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  <m:t>, 0, 0</m:t>
                            </m:r>
                          </m:e>
                        </m:d>
                        <m:r>
                          <a:rPr kumimoji="1" lang="en-US" altLang="zh-SG" sz="16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SG" sz="1600" i="1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kumimoji="1" lang="zh-SG" altLang="en-US" sz="1600" dirty="0"/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AC40E794-440D-A83D-1EE4-7217E51FF3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1585" y="2934910"/>
                  <a:ext cx="1504365" cy="262338"/>
                </a:xfrm>
                <a:prstGeom prst="rect">
                  <a:avLst/>
                </a:prstGeom>
                <a:blipFill>
                  <a:blip r:embed="rId16"/>
                  <a:stretch>
                    <a:fillRect l="-3571" t="-14286" r="-5357" b="-33333"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881215B6-8069-73D0-FE97-C933CA5728C1}"/>
                    </a:ext>
                  </a:extLst>
                </p:cNvPr>
                <p:cNvSpPr txBox="1"/>
                <p:nvPr/>
              </p:nvSpPr>
              <p:spPr>
                <a:xfrm>
                  <a:off x="4761085" y="2932049"/>
                  <a:ext cx="2488575" cy="26233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zh-SG" alt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kumimoji="1" lang="en-US" altLang="zh-SG" sz="1600" i="1">
                            <a:latin typeface="Cambria Math" panose="02040503050406030204" pitchFamily="18" charset="0"/>
                          </a:rPr>
                          <m:t>=[</m:t>
                        </m:r>
                        <m:d>
                          <m:dPr>
                            <m:ctrlP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SG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SG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SG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  <m:t>, 0, 0</m:t>
                            </m:r>
                          </m:e>
                        </m:d>
                        <m:r>
                          <a:rPr kumimoji="1" lang="en-US" altLang="zh-SG" sz="16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SG" sz="1600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  <m:t>0,</m:t>
                            </m:r>
                            <m:sSub>
                              <m:sSubPr>
                                <m:ctrlPr>
                                  <a:rPr kumimoji="1" lang="en-US" altLang="zh-SG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SG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kumimoji="1" lang="en-US" altLang="zh-SG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SG" sz="1600" i="1">
                                <a:latin typeface="Cambria Math" panose="02040503050406030204" pitchFamily="18" charset="0"/>
                              </a:rPr>
                              <m:t>, 0</m:t>
                            </m:r>
                          </m:e>
                        </m:d>
                        <m:r>
                          <a:rPr kumimoji="1" lang="en-US" altLang="zh-SG" sz="16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SG" sz="1600" i="1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kumimoji="1" lang="zh-SG" altLang="en-US" sz="1600" dirty="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86E8528C-A8D4-A681-CD0C-B66DBEB13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1085" y="2932049"/>
                  <a:ext cx="2488575" cy="262338"/>
                </a:xfrm>
                <a:prstGeom prst="rect">
                  <a:avLst/>
                </a:prstGeom>
                <a:blipFill>
                  <a:blip r:embed="rId17"/>
                  <a:stretch>
                    <a:fillRect l="-2162" t="-15000" r="-3243" b="-35000"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B4D3B275-0617-4C7A-644C-DC099E1C04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427" y="1863252"/>
              <a:ext cx="693098" cy="9800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87C2C351-35B9-2F9C-222E-36B292AD77A3}"/>
                </a:ext>
              </a:extLst>
            </p:cNvPr>
            <p:cNvSpPr/>
            <p:nvPr/>
          </p:nvSpPr>
          <p:spPr>
            <a:xfrm>
              <a:off x="5744492" y="1878784"/>
              <a:ext cx="163393" cy="163393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 sz="16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E57ECBE-0A95-AFEF-48AF-A848F8095242}"/>
                  </a:ext>
                </a:extLst>
              </p:cNvPr>
              <p:cNvSpPr txBox="1"/>
              <p:nvPr/>
            </p:nvSpPr>
            <p:spPr>
              <a:xfrm>
                <a:off x="1175750" y="5508270"/>
                <a:ext cx="9616576" cy="4618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SG" sz="2200" dirty="0">
                    <a:latin typeface="Quattrocento" panose="02020502030000000404" pitchFamily="18" charset="0"/>
                  </a:rPr>
                  <a:t>Duplicate </a:t>
                </a:r>
                <a14:m>
                  <m:oMath xmlns:m="http://schemas.openxmlformats.org/officeDocument/2006/math">
                    <m:r>
                      <a:rPr lang="en-SG" altLang="zh-SG" sz="220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SG" altLang="zh-SG" sz="2200" dirty="0">
                    <a:latin typeface="Quattrocento" panose="02020502030000000404" pitchFamily="18" charset="0"/>
                  </a:rPr>
                  <a:t>, as in classification</a:t>
                </a:r>
                <a:r>
                  <a:rPr lang="en-US" altLang="zh-SG" sz="2200" dirty="0">
                    <a:latin typeface="Quattrocento" panose="02020502030000000404" pitchFamily="18" charset="0"/>
                  </a:rPr>
                  <a:t>, to compress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altLang="zh-SG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SG" sz="22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SG" sz="2200" dirty="0">
                    <a:latin typeface="Quattrocento" panose="02020502030000000404" pitchFamily="18" charset="0"/>
                  </a:rPr>
                  <a:t> in multiple directions.</a:t>
                </a:r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CE57ECBE-0A95-AFEF-48AF-A848F8095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50" y="5508270"/>
                <a:ext cx="9616576" cy="461858"/>
              </a:xfrm>
              <a:prstGeom prst="rect">
                <a:avLst/>
              </a:prstGeom>
              <a:blipFill>
                <a:blip r:embed="rId18"/>
                <a:stretch>
                  <a:fillRect l="-792" t="-5405" b="-21622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940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5BE0-3C8D-C0E1-B229-2C4653C2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02357"/>
            <a:ext cx="10457062" cy="8104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Quattrocento" panose="02020502030000000404" pitchFamily="18" charset="0"/>
              </a:rPr>
              <a:t>Summary</a:t>
            </a:r>
            <a:endParaRPr lang="en-SG" sz="3600" b="1" dirty="0">
              <a:latin typeface="Quattrocento" panose="020205020300000004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65DF3A-E821-FAA9-BD6B-8483A99D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23</a:t>
            </a:fld>
            <a:endParaRPr lang="en-SG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E821655-353F-C4CF-365D-7953AA75F193}"/>
                  </a:ext>
                </a:extLst>
              </p:cNvPr>
              <p:cNvSpPr txBox="1"/>
              <p:nvPr/>
            </p:nvSpPr>
            <p:spPr>
              <a:xfrm>
                <a:off x="635817" y="1668818"/>
                <a:ext cx="10124948" cy="864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SG" altLang="zh-SG" sz="2400" dirty="0">
                    <a:latin typeface="Quattrocento" panose="02020502030000000404" pitchFamily="18" charset="0"/>
                  </a:rPr>
                  <a:t>Classification ‘advanced’ regression in learning a high-entropy feature space and in better reducing</a:t>
                </a:r>
                <a:r>
                  <a:rPr lang="en-US" altLang="zh-SG" sz="2400" dirty="0">
                    <a:latin typeface="Quattrocento" panose="02020502030000000404" pitchFamily="18" charset="0"/>
                  </a:rPr>
                  <a:t> </a:t>
                </a:r>
                <a:r>
                  <a:rPr lang="en-US" altLang="zh-SG" sz="2400" dirty="0">
                    <a:solidFill>
                      <a:schemeClr val="tx1"/>
                    </a:solidFill>
                    <a:latin typeface="Quattrocento" panose="02020502030000000404" pitchFamily="18" charset="0"/>
                  </a:rPr>
                  <a:t>H(Z|Y) for z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altLang="zh-SG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SG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SG" altLang="zh-SG" sz="2400" dirty="0">
                    <a:latin typeface="Quattrocento" panose="020205020300000004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E821655-353F-C4CF-365D-7953AA75F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17" y="1668818"/>
                <a:ext cx="10124948" cy="864852"/>
              </a:xfrm>
              <a:prstGeom prst="rect">
                <a:avLst/>
              </a:prstGeom>
              <a:blipFill>
                <a:blip r:embed="rId2"/>
                <a:stretch>
                  <a:fillRect l="-751" t="-5797" r="-1126" b="-13043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454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6EA062E-8031-80FC-EBF9-2562774556B2}"/>
              </a:ext>
            </a:extLst>
          </p:cNvPr>
          <p:cNvSpPr/>
          <p:nvPr/>
        </p:nvSpPr>
        <p:spPr>
          <a:xfrm>
            <a:off x="427420" y="854842"/>
            <a:ext cx="1509651" cy="435828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Key</a:t>
            </a:r>
          </a:p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Research questions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31B6CC-40C0-26A2-344E-5EB2AF243737}"/>
              </a:ext>
            </a:extLst>
          </p:cNvPr>
          <p:cNvSpPr/>
          <p:nvPr/>
        </p:nvSpPr>
        <p:spPr>
          <a:xfrm>
            <a:off x="425325" y="5284953"/>
            <a:ext cx="1503096" cy="148573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Data Challenges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1FDD5AE1-0591-B063-416A-461BE1365AE1}"/>
              </a:ext>
            </a:extLst>
          </p:cNvPr>
          <p:cNvCxnSpPr/>
          <p:nvPr/>
        </p:nvCxnSpPr>
        <p:spPr>
          <a:xfrm>
            <a:off x="5135065" y="847753"/>
            <a:ext cx="0" cy="435828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BDDD5B64-E507-0AA2-7CA8-400BBC84E6DE}"/>
              </a:ext>
            </a:extLst>
          </p:cNvPr>
          <p:cNvCxnSpPr/>
          <p:nvPr/>
        </p:nvCxnSpPr>
        <p:spPr>
          <a:xfrm>
            <a:off x="8286261" y="854841"/>
            <a:ext cx="0" cy="435828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0ECE22E-1F60-D76C-1EA1-F0C4B38485F0}"/>
              </a:ext>
            </a:extLst>
          </p:cNvPr>
          <p:cNvSpPr txBox="1"/>
          <p:nvPr/>
        </p:nvSpPr>
        <p:spPr>
          <a:xfrm>
            <a:off x="5187919" y="93488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Question 2: 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03242F-E750-7863-7502-D2168AFA0C4E}"/>
              </a:ext>
            </a:extLst>
          </p:cNvPr>
          <p:cNvSpPr/>
          <p:nvPr/>
        </p:nvSpPr>
        <p:spPr>
          <a:xfrm>
            <a:off x="1947511" y="5284953"/>
            <a:ext cx="9693503" cy="148573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SG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4508A4-112D-8935-6A27-D6151938454B}"/>
              </a:ext>
            </a:extLst>
          </p:cNvPr>
          <p:cNvSpPr/>
          <p:nvPr/>
        </p:nvSpPr>
        <p:spPr>
          <a:xfrm>
            <a:off x="1928421" y="847753"/>
            <a:ext cx="9712593" cy="435828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SG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65538C-4B12-2B15-C233-0205A4D434B4}"/>
              </a:ext>
            </a:extLst>
          </p:cNvPr>
          <p:cNvSpPr txBox="1"/>
          <p:nvPr/>
        </p:nvSpPr>
        <p:spPr>
          <a:xfrm>
            <a:off x="1960375" y="4440699"/>
            <a:ext cx="2922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Why classification ‘advanced’ regression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0DF43857-FA95-EFB9-ED32-2F21891EEF15}"/>
              </a:ext>
            </a:extLst>
          </p:cNvPr>
          <p:cNvSpPr/>
          <p:nvPr/>
        </p:nvSpPr>
        <p:spPr>
          <a:xfrm>
            <a:off x="2020921" y="4440497"/>
            <a:ext cx="3049807" cy="64617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13" name="五边形 12">
            <a:extLst>
              <a:ext uri="{FF2B5EF4-FFF2-40B4-BE49-F238E27FC236}">
                <a16:creationId xmlns:a16="http://schemas.microsoft.com/office/drawing/2014/main" id="{C2C73C37-E451-052A-780A-95C87C28D644}"/>
              </a:ext>
            </a:extLst>
          </p:cNvPr>
          <p:cNvSpPr/>
          <p:nvPr/>
        </p:nvSpPr>
        <p:spPr>
          <a:xfrm>
            <a:off x="5200943" y="4410364"/>
            <a:ext cx="3049807" cy="64617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Ordinality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6082A3-1D29-DFFD-4490-C790399DC722}"/>
              </a:ext>
            </a:extLst>
          </p:cNvPr>
          <p:cNvSpPr txBox="1"/>
          <p:nvPr/>
        </p:nvSpPr>
        <p:spPr>
          <a:xfrm>
            <a:off x="2137324" y="6384505"/>
            <a:ext cx="9072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Various application </a:t>
            </a:r>
            <a:r>
              <a:rPr kumimoji="1" lang="en-US" altLang="zh-CN" dirty="0">
                <a:latin typeface="Quattrocento" panose="02020502030000000404" pitchFamily="18" charset="0"/>
              </a:rPr>
              <a:t>scenes ( e.g., Out of Distribution, Imbalanced distribution)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grpSp>
        <p:nvGrpSpPr>
          <p:cNvPr id="15" name="Group 1049">
            <a:extLst>
              <a:ext uri="{FF2B5EF4-FFF2-40B4-BE49-F238E27FC236}">
                <a16:creationId xmlns:a16="http://schemas.microsoft.com/office/drawing/2014/main" id="{0F509EA8-12CA-9B90-51B3-85168FA7F685}"/>
              </a:ext>
            </a:extLst>
          </p:cNvPr>
          <p:cNvGrpSpPr/>
          <p:nvPr/>
        </p:nvGrpSpPr>
        <p:grpSpPr>
          <a:xfrm>
            <a:off x="2736161" y="1257158"/>
            <a:ext cx="1795577" cy="1731985"/>
            <a:chOff x="838200" y="1546484"/>
            <a:chExt cx="4572638" cy="4410691"/>
          </a:xfrm>
        </p:grpSpPr>
        <p:pic>
          <p:nvPicPr>
            <p:cNvPr id="16" name="Picture 1024">
              <a:extLst>
                <a:ext uri="{FF2B5EF4-FFF2-40B4-BE49-F238E27FC236}">
                  <a16:creationId xmlns:a16="http://schemas.microsoft.com/office/drawing/2014/main" id="{0948B5D5-CA0D-C627-84A1-2F952B8A5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"/>
                      </a14:imgEffect>
                      <a14:imgEffect>
                        <a14:brightnessContrast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8200" y="1546484"/>
              <a:ext cx="4572638" cy="4410691"/>
            </a:xfrm>
            <a:prstGeom prst="rect">
              <a:avLst/>
            </a:prstGeom>
          </p:spPr>
        </p:pic>
        <p:cxnSp>
          <p:nvCxnSpPr>
            <p:cNvPr id="17" name="Straight Connector 9">
              <a:extLst>
                <a:ext uri="{FF2B5EF4-FFF2-40B4-BE49-F238E27FC236}">
                  <a16:creationId xmlns:a16="http://schemas.microsoft.com/office/drawing/2014/main" id="{DD6E12E2-F7E0-7A9A-E60A-7163E8187457}"/>
                </a:ext>
              </a:extLst>
            </p:cNvPr>
            <p:cNvCxnSpPr/>
            <p:nvPr/>
          </p:nvCxnSpPr>
          <p:spPr>
            <a:xfrm>
              <a:off x="2367474" y="1546484"/>
              <a:ext cx="2860431" cy="292686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6">
              <a:extLst>
                <a:ext uri="{FF2B5EF4-FFF2-40B4-BE49-F238E27FC236}">
                  <a16:creationId xmlns:a16="http://schemas.microsoft.com/office/drawing/2014/main" id="{491F4028-3516-7972-D0DA-84F94FEEBEF3}"/>
                </a:ext>
              </a:extLst>
            </p:cNvPr>
            <p:cNvCxnSpPr/>
            <p:nvPr/>
          </p:nvCxnSpPr>
          <p:spPr>
            <a:xfrm>
              <a:off x="1341915" y="2568593"/>
              <a:ext cx="2849781" cy="293416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027">
              <a:extLst>
                <a:ext uri="{FF2B5EF4-FFF2-40B4-BE49-F238E27FC236}">
                  <a16:creationId xmlns:a16="http://schemas.microsoft.com/office/drawing/2014/main" id="{34FA8AF4-17F3-4C60-3EDA-AF9054F4D7FE}"/>
                </a:ext>
              </a:extLst>
            </p:cNvPr>
            <p:cNvSpPr/>
            <p:nvPr/>
          </p:nvSpPr>
          <p:spPr>
            <a:xfrm>
              <a:off x="1361236" y="1600218"/>
              <a:ext cx="3866669" cy="38381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Quattrocento" panose="02020502030000000404" pitchFamily="18" charset="0"/>
              </a:endParaRPr>
            </a:p>
          </p:txBody>
        </p:sp>
      </p:grpSp>
      <p:graphicFrame>
        <p:nvGraphicFramePr>
          <p:cNvPr id="20" name="Chart 30">
            <a:extLst>
              <a:ext uri="{FF2B5EF4-FFF2-40B4-BE49-F238E27FC236}">
                <a16:creationId xmlns:a16="http://schemas.microsoft.com/office/drawing/2014/main" id="{883AE3F5-62F3-3E27-C076-A393FC9E739C}"/>
              </a:ext>
            </a:extLst>
          </p:cNvPr>
          <p:cNvGraphicFramePr>
            <a:graphicFrameLocks/>
          </p:cNvGraphicFramePr>
          <p:nvPr/>
        </p:nvGraphicFramePr>
        <p:xfrm>
          <a:off x="2686574" y="2910864"/>
          <a:ext cx="2105005" cy="1348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FA3BB039-D548-92BC-A2C0-1679D7DB5D4E}"/>
              </a:ext>
            </a:extLst>
          </p:cNvPr>
          <p:cNvSpPr txBox="1"/>
          <p:nvPr/>
        </p:nvSpPr>
        <p:spPr>
          <a:xfrm>
            <a:off x="1884644" y="867888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Question 1:  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76E6C3F-9711-2EF5-637A-48A470DA33BC}"/>
              </a:ext>
            </a:extLst>
          </p:cNvPr>
          <p:cNvSpPr txBox="1"/>
          <p:nvPr/>
        </p:nvSpPr>
        <p:spPr>
          <a:xfrm>
            <a:off x="2132659" y="1191535"/>
            <a:ext cx="461665" cy="14725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Classification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D30EC8A-468D-51DE-D45F-4442094AFE3E}"/>
              </a:ext>
            </a:extLst>
          </p:cNvPr>
          <p:cNvSpPr txBox="1"/>
          <p:nvPr/>
        </p:nvSpPr>
        <p:spPr>
          <a:xfrm>
            <a:off x="2146691" y="3021286"/>
            <a:ext cx="461665" cy="12368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Regression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0C36F6C-4C39-29DC-4F12-9D891B9EACE3}"/>
              </a:ext>
            </a:extLst>
          </p:cNvPr>
          <p:cNvSpPr txBox="1"/>
          <p:nvPr/>
        </p:nvSpPr>
        <p:spPr>
          <a:xfrm>
            <a:off x="2027936" y="2637574"/>
            <a:ext cx="51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VS.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0E3B4E4-6EEF-BA39-4001-CC941E5D8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5389" y="5341767"/>
            <a:ext cx="1239483" cy="109610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FDCC402-FD0E-DB0A-97F4-31D8BDB35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961" y="5344140"/>
            <a:ext cx="2680328" cy="109373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DC4154D-B64D-182B-5946-0BD3219A1A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4290" y="5333522"/>
            <a:ext cx="1522925" cy="109373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7C5687E-F52F-3E3E-0DCF-28B123D34F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8656" y="5317360"/>
            <a:ext cx="1315613" cy="105509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FA23D97-7226-92F4-AD20-C235A64D03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2460" y="5340226"/>
            <a:ext cx="1315613" cy="104206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27291CC-8114-4EFE-D623-8A854951FF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88074" y="5434511"/>
            <a:ext cx="1098053" cy="79162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473FA772-A200-D626-D548-F40387D87259}"/>
              </a:ext>
            </a:extLst>
          </p:cNvPr>
          <p:cNvSpPr txBox="1"/>
          <p:nvPr/>
        </p:nvSpPr>
        <p:spPr>
          <a:xfrm>
            <a:off x="8391514" y="84554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Question 3:  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32" name="五边形 31">
            <a:extLst>
              <a:ext uri="{FF2B5EF4-FFF2-40B4-BE49-F238E27FC236}">
                <a16:creationId xmlns:a16="http://schemas.microsoft.com/office/drawing/2014/main" id="{0912ADA5-1621-09D3-5ADD-C2403898DA3F}"/>
              </a:ext>
            </a:extLst>
          </p:cNvPr>
          <p:cNvSpPr/>
          <p:nvPr/>
        </p:nvSpPr>
        <p:spPr>
          <a:xfrm>
            <a:off x="8387649" y="4406543"/>
            <a:ext cx="3201747" cy="64617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Desirable topology (shape) of feature manifolds</a:t>
            </a:r>
            <a:endParaRPr kumimoji="1" lang="zh-SG" altLang="en-US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ABAEC3A-EE36-AEE2-AED4-E800A3A0DB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5262" y="1206002"/>
            <a:ext cx="3009239" cy="148982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3FD39C12-C5E5-F9B5-04C2-DC8AD84D2818}"/>
              </a:ext>
            </a:extLst>
          </p:cNvPr>
          <p:cNvSpPr txBox="1"/>
          <p:nvPr/>
        </p:nvSpPr>
        <p:spPr>
          <a:xfrm>
            <a:off x="8351609" y="2639455"/>
            <a:ext cx="163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classification</a:t>
            </a:r>
            <a:endParaRPr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CC81B7A-AE1F-1D8B-D752-D4BBCD5EA54A}"/>
              </a:ext>
            </a:extLst>
          </p:cNvPr>
          <p:cNvSpPr txBox="1"/>
          <p:nvPr/>
        </p:nvSpPr>
        <p:spPr>
          <a:xfrm>
            <a:off x="9949360" y="2639455"/>
            <a:ext cx="1411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regression</a:t>
            </a:r>
            <a:endParaRPr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F9299BA-D72D-1B33-15C0-0E49396FF2EB}"/>
              </a:ext>
            </a:extLst>
          </p:cNvPr>
          <p:cNvSpPr/>
          <p:nvPr/>
        </p:nvSpPr>
        <p:spPr>
          <a:xfrm>
            <a:off x="427421" y="158851"/>
            <a:ext cx="11172563" cy="618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My research </a:t>
            </a:r>
            <a:r>
              <a:rPr kumimoji="1" lang="en-US" altLang="zh-SG" b="1" dirty="0">
                <a:solidFill>
                  <a:schemeClr val="tx1"/>
                </a:solidFill>
                <a:latin typeface="Quattrocento" panose="02020502030000000404" pitchFamily="18" charset="0"/>
              </a:rPr>
              <a:t>aims </a:t>
            </a:r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to enhance the performance of regression problems, with a particular focus on regression representation and its difference from classification representation.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10B70D-4CCE-9D09-7CC2-161BA3806A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9916" y="1471884"/>
            <a:ext cx="588337" cy="75805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762D646-AA3F-1E20-06C7-CC0AB9F497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27277" y="1471884"/>
            <a:ext cx="606440" cy="75805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762BD39-F24C-B23A-99FB-CEF50DAC34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15953" y="1467279"/>
            <a:ext cx="588335" cy="76265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FBDA67C-55B2-A278-600D-FC9A7BC2BD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79086" y="1467279"/>
            <a:ext cx="656732" cy="762656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296FA85A-EAF0-DD27-EF94-8FC5AC618D1B}"/>
              </a:ext>
            </a:extLst>
          </p:cNvPr>
          <p:cNvSpPr txBox="1"/>
          <p:nvPr/>
        </p:nvSpPr>
        <p:spPr>
          <a:xfrm>
            <a:off x="5529367" y="2239620"/>
            <a:ext cx="345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3</a:t>
            </a:r>
            <a:endParaRPr lang="zh-SG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F598D30-155C-C1DE-A816-A7972463AC2B}"/>
              </a:ext>
            </a:extLst>
          </p:cNvPr>
          <p:cNvSpPr txBox="1"/>
          <p:nvPr/>
        </p:nvSpPr>
        <p:spPr>
          <a:xfrm>
            <a:off x="6155130" y="2239619"/>
            <a:ext cx="463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12</a:t>
            </a:r>
            <a:endParaRPr lang="zh-SG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841E9F1-1CA2-7C32-C271-7E9E44841CE5}"/>
              </a:ext>
            </a:extLst>
          </p:cNvPr>
          <p:cNvSpPr txBox="1"/>
          <p:nvPr/>
        </p:nvSpPr>
        <p:spPr>
          <a:xfrm>
            <a:off x="6851297" y="2239619"/>
            <a:ext cx="51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36</a:t>
            </a:r>
            <a:endParaRPr lang="zh-SG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1707513-3E0C-724C-1B65-DB7E92E73E7B}"/>
              </a:ext>
            </a:extLst>
          </p:cNvPr>
          <p:cNvSpPr txBox="1"/>
          <p:nvPr/>
        </p:nvSpPr>
        <p:spPr>
          <a:xfrm>
            <a:off x="7548629" y="2241773"/>
            <a:ext cx="51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52</a:t>
            </a:r>
            <a:endParaRPr lang="zh-SG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39A7FFF0-4720-7BB2-F09F-28D9A5C622A8}"/>
              </a:ext>
            </a:extLst>
          </p:cNvPr>
          <p:cNvSpPr/>
          <p:nvPr/>
        </p:nvSpPr>
        <p:spPr>
          <a:xfrm>
            <a:off x="5506025" y="2411463"/>
            <a:ext cx="96480" cy="964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FB66A7C-AE93-481B-BA67-D1384B4B1BAB}"/>
              </a:ext>
            </a:extLst>
          </p:cNvPr>
          <p:cNvSpPr/>
          <p:nvPr/>
        </p:nvSpPr>
        <p:spPr>
          <a:xfrm>
            <a:off x="6089781" y="2399735"/>
            <a:ext cx="96480" cy="9648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D60906D-8FBE-0C3D-DE78-2947B3E1A6B5}"/>
              </a:ext>
            </a:extLst>
          </p:cNvPr>
          <p:cNvSpPr/>
          <p:nvPr/>
        </p:nvSpPr>
        <p:spPr>
          <a:xfrm>
            <a:off x="6802349" y="2412576"/>
            <a:ext cx="96480" cy="964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35997685-CED3-45AC-FA4A-79F3EDFE5FB0}"/>
              </a:ext>
            </a:extLst>
          </p:cNvPr>
          <p:cNvSpPr/>
          <p:nvPr/>
        </p:nvSpPr>
        <p:spPr>
          <a:xfrm>
            <a:off x="7491748" y="2401712"/>
            <a:ext cx="96480" cy="964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65E6BBD-49F5-6DE4-211B-728EE885B04B}"/>
              </a:ext>
            </a:extLst>
          </p:cNvPr>
          <p:cNvGrpSpPr/>
          <p:nvPr/>
        </p:nvGrpSpPr>
        <p:grpSpPr>
          <a:xfrm>
            <a:off x="5889336" y="2649488"/>
            <a:ext cx="1642161" cy="758051"/>
            <a:chOff x="6857100" y="2077437"/>
            <a:chExt cx="1231621" cy="568538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9B52BDC-F4BB-208D-2D36-3FA1E1AF6186}"/>
                </a:ext>
              </a:extLst>
            </p:cNvPr>
            <p:cNvGrpSpPr/>
            <p:nvPr/>
          </p:nvGrpSpPr>
          <p:grpSpPr>
            <a:xfrm>
              <a:off x="6857100" y="2077437"/>
              <a:ext cx="1231621" cy="568538"/>
              <a:chOff x="5338120" y="2019031"/>
              <a:chExt cx="3426940" cy="1581936"/>
            </a:xfrm>
          </p:grpSpPr>
          <p:sp>
            <p:nvSpPr>
              <p:cNvPr id="55" name="任意形状 54">
                <a:extLst>
                  <a:ext uri="{FF2B5EF4-FFF2-40B4-BE49-F238E27FC236}">
                    <a16:creationId xmlns:a16="http://schemas.microsoft.com/office/drawing/2014/main" id="{3308E4B7-594A-1FF3-DB98-EA75D02F757C}"/>
                  </a:ext>
                </a:extLst>
              </p:cNvPr>
              <p:cNvSpPr/>
              <p:nvPr/>
            </p:nvSpPr>
            <p:spPr>
              <a:xfrm>
                <a:off x="5338120" y="2019031"/>
                <a:ext cx="3138616" cy="804772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sp>
            <p:nvSpPr>
              <p:cNvPr id="56" name="任意形状 55">
                <a:extLst>
                  <a:ext uri="{FF2B5EF4-FFF2-40B4-BE49-F238E27FC236}">
                    <a16:creationId xmlns:a16="http://schemas.microsoft.com/office/drawing/2014/main" id="{A5826EF3-0820-D5BC-C373-392C21DF9567}"/>
                  </a:ext>
                </a:extLst>
              </p:cNvPr>
              <p:cNvSpPr/>
              <p:nvPr/>
            </p:nvSpPr>
            <p:spPr>
              <a:xfrm>
                <a:off x="5626444" y="2796195"/>
                <a:ext cx="3138616" cy="804772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CBA4076D-65E7-E686-B909-63EAD85E6CF1}"/>
                  </a:ext>
                </a:extLst>
              </p:cNvPr>
              <p:cNvCxnSpPr>
                <a:cxnSpLocks/>
                <a:stCxn id="55" idx="0"/>
                <a:endCxn id="56" idx="0"/>
              </p:cNvCxnSpPr>
              <p:nvPr/>
            </p:nvCxnSpPr>
            <p:spPr>
              <a:xfrm>
                <a:off x="5338120" y="2288492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57">
                <a:extLst>
                  <a:ext uri="{FF2B5EF4-FFF2-40B4-BE49-F238E27FC236}">
                    <a16:creationId xmlns:a16="http://schemas.microsoft.com/office/drawing/2014/main" id="{533BD270-2626-6596-BEA1-2FD731DFFC93}"/>
                  </a:ext>
                </a:extLst>
              </p:cNvPr>
              <p:cNvCxnSpPr>
                <a:cxnSpLocks/>
                <a:stCxn id="55" idx="3"/>
                <a:endCxn id="56" idx="3"/>
              </p:cNvCxnSpPr>
              <p:nvPr/>
            </p:nvCxnSpPr>
            <p:spPr>
              <a:xfrm>
                <a:off x="8476736" y="2214351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9" name="直线连接符 58">
                <a:extLst>
                  <a:ext uri="{FF2B5EF4-FFF2-40B4-BE49-F238E27FC236}">
                    <a16:creationId xmlns:a16="http://schemas.microsoft.com/office/drawing/2014/main" id="{217FECAC-C526-478E-73A3-A29FA9F23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2753" y="2787659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AA304112-4749-3AE4-F434-51BF5FCA8D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1526" y="2365828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09D7A39C-5DF4-89F9-D231-51A549FCA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3983" y="2019031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9EB78C48-D4A9-D449-7746-EECD2E9245CE}"/>
                </a:ext>
              </a:extLst>
            </p:cNvPr>
            <p:cNvSpPr/>
            <p:nvPr/>
          </p:nvSpPr>
          <p:spPr>
            <a:xfrm>
              <a:off x="7025159" y="2407322"/>
              <a:ext cx="72360" cy="723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98A1F9A-A281-7E9A-C868-59620F42FE96}"/>
                </a:ext>
              </a:extLst>
            </p:cNvPr>
            <p:cNvSpPr/>
            <p:nvPr/>
          </p:nvSpPr>
          <p:spPr>
            <a:xfrm>
              <a:off x="7282821" y="2425286"/>
              <a:ext cx="72360" cy="7236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8B90A728-DDFB-1EE9-B2D8-F5BC19A766AC}"/>
                </a:ext>
              </a:extLst>
            </p:cNvPr>
            <p:cNvSpPr/>
            <p:nvPr/>
          </p:nvSpPr>
          <p:spPr>
            <a:xfrm>
              <a:off x="7524721" y="2230276"/>
              <a:ext cx="72360" cy="723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A1C985E9-98E1-A8A6-0444-A62ACD58531F}"/>
                </a:ext>
              </a:extLst>
            </p:cNvPr>
            <p:cNvSpPr/>
            <p:nvPr/>
          </p:nvSpPr>
          <p:spPr>
            <a:xfrm>
              <a:off x="7856082" y="2230276"/>
              <a:ext cx="72360" cy="723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DA30E753-6599-D3E5-1292-AFDB5FB68447}"/>
              </a:ext>
            </a:extLst>
          </p:cNvPr>
          <p:cNvSpPr txBox="1"/>
          <p:nvPr/>
        </p:nvSpPr>
        <p:spPr>
          <a:xfrm>
            <a:off x="5362394" y="3323199"/>
            <a:ext cx="629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VS. </a:t>
            </a:r>
            <a:endParaRPr lang="zh-SG" altLang="en-US" dirty="0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77B3CC8B-54F0-5402-F349-6335A3CE9019}"/>
              </a:ext>
            </a:extLst>
          </p:cNvPr>
          <p:cNvGrpSpPr/>
          <p:nvPr/>
        </p:nvGrpSpPr>
        <p:grpSpPr>
          <a:xfrm>
            <a:off x="6013702" y="3478747"/>
            <a:ext cx="1642161" cy="758051"/>
            <a:chOff x="6912585" y="2649043"/>
            <a:chExt cx="1231621" cy="568538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CE343DF6-C178-31B6-9149-0DEF5EC6B690}"/>
                </a:ext>
              </a:extLst>
            </p:cNvPr>
            <p:cNvGrpSpPr/>
            <p:nvPr/>
          </p:nvGrpSpPr>
          <p:grpSpPr>
            <a:xfrm>
              <a:off x="6912585" y="2649043"/>
              <a:ext cx="1231621" cy="568538"/>
              <a:chOff x="5338120" y="2019031"/>
              <a:chExt cx="3426940" cy="1581936"/>
            </a:xfrm>
          </p:grpSpPr>
          <p:sp>
            <p:nvSpPr>
              <p:cNvPr id="69" name="任意形状 68">
                <a:extLst>
                  <a:ext uri="{FF2B5EF4-FFF2-40B4-BE49-F238E27FC236}">
                    <a16:creationId xmlns:a16="http://schemas.microsoft.com/office/drawing/2014/main" id="{A05A38CF-8041-6243-4FAB-3DD6D713C3DA}"/>
                  </a:ext>
                </a:extLst>
              </p:cNvPr>
              <p:cNvSpPr/>
              <p:nvPr/>
            </p:nvSpPr>
            <p:spPr>
              <a:xfrm>
                <a:off x="5338120" y="2019031"/>
                <a:ext cx="3138616" cy="804772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sp>
            <p:nvSpPr>
              <p:cNvPr id="70" name="任意形状 69">
                <a:extLst>
                  <a:ext uri="{FF2B5EF4-FFF2-40B4-BE49-F238E27FC236}">
                    <a16:creationId xmlns:a16="http://schemas.microsoft.com/office/drawing/2014/main" id="{3DDBE301-45D8-808F-2456-7F86E7F25016}"/>
                  </a:ext>
                </a:extLst>
              </p:cNvPr>
              <p:cNvSpPr/>
              <p:nvPr/>
            </p:nvSpPr>
            <p:spPr>
              <a:xfrm>
                <a:off x="5626444" y="2796195"/>
                <a:ext cx="3138616" cy="804772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cxnSp>
            <p:nvCxnSpPr>
              <p:cNvPr id="71" name="直线连接符 70">
                <a:extLst>
                  <a:ext uri="{FF2B5EF4-FFF2-40B4-BE49-F238E27FC236}">
                    <a16:creationId xmlns:a16="http://schemas.microsoft.com/office/drawing/2014/main" id="{EB652902-3B31-7AE7-B4C6-85E07C179CF5}"/>
                  </a:ext>
                </a:extLst>
              </p:cNvPr>
              <p:cNvCxnSpPr>
                <a:cxnSpLocks/>
                <a:stCxn id="69" idx="0"/>
                <a:endCxn id="70" idx="0"/>
              </p:cNvCxnSpPr>
              <p:nvPr/>
            </p:nvCxnSpPr>
            <p:spPr>
              <a:xfrm>
                <a:off x="5338120" y="2288492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2" name="直线连接符 71">
                <a:extLst>
                  <a:ext uri="{FF2B5EF4-FFF2-40B4-BE49-F238E27FC236}">
                    <a16:creationId xmlns:a16="http://schemas.microsoft.com/office/drawing/2014/main" id="{FC1606C9-8D9B-4F0B-BDE8-D87D02A7F7E5}"/>
                  </a:ext>
                </a:extLst>
              </p:cNvPr>
              <p:cNvCxnSpPr>
                <a:cxnSpLocks/>
                <a:stCxn id="69" idx="3"/>
                <a:endCxn id="70" idx="3"/>
              </p:cNvCxnSpPr>
              <p:nvPr/>
            </p:nvCxnSpPr>
            <p:spPr>
              <a:xfrm>
                <a:off x="8476736" y="2214351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72">
                <a:extLst>
                  <a:ext uri="{FF2B5EF4-FFF2-40B4-BE49-F238E27FC236}">
                    <a16:creationId xmlns:a16="http://schemas.microsoft.com/office/drawing/2014/main" id="{E180E18E-BDD6-7E52-EB8D-610A6F27C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2753" y="2787659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4" name="直线连接符 73">
                <a:extLst>
                  <a:ext uri="{FF2B5EF4-FFF2-40B4-BE49-F238E27FC236}">
                    <a16:creationId xmlns:a16="http://schemas.microsoft.com/office/drawing/2014/main" id="{F5773899-9D5E-27FB-9A64-32CE9C93E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1526" y="2365828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5" name="直线连接符 74">
                <a:extLst>
                  <a:ext uri="{FF2B5EF4-FFF2-40B4-BE49-F238E27FC236}">
                    <a16:creationId xmlns:a16="http://schemas.microsoft.com/office/drawing/2014/main" id="{8616FBD8-4848-6DC5-9796-C1F955B529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3983" y="2019031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76CF36B2-B58C-FA1C-D135-6075F25279E0}"/>
                </a:ext>
              </a:extLst>
            </p:cNvPr>
            <p:cNvSpPr/>
            <p:nvPr/>
          </p:nvSpPr>
          <p:spPr>
            <a:xfrm>
              <a:off x="7340447" y="3004722"/>
              <a:ext cx="72360" cy="723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C389FD6B-3605-DA23-ECA5-F5862385400D}"/>
                </a:ext>
              </a:extLst>
            </p:cNvPr>
            <p:cNvSpPr/>
            <p:nvPr/>
          </p:nvSpPr>
          <p:spPr>
            <a:xfrm>
              <a:off x="7608333" y="2799850"/>
              <a:ext cx="72360" cy="723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E36A1BE8-11E5-CBAE-74E7-06B7993DC49F}"/>
                </a:ext>
              </a:extLst>
            </p:cNvPr>
            <p:cNvSpPr/>
            <p:nvPr/>
          </p:nvSpPr>
          <p:spPr>
            <a:xfrm>
              <a:off x="7043755" y="2975005"/>
              <a:ext cx="72360" cy="7236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8C834C24-1AA8-29E0-81D5-190A304D0A62}"/>
                </a:ext>
              </a:extLst>
            </p:cNvPr>
            <p:cNvSpPr/>
            <p:nvPr/>
          </p:nvSpPr>
          <p:spPr>
            <a:xfrm>
              <a:off x="7888808" y="2773391"/>
              <a:ext cx="72360" cy="723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B210C54B-FBE8-C31A-517D-F2573E0B45B3}"/>
              </a:ext>
            </a:extLst>
          </p:cNvPr>
          <p:cNvSpPr txBox="1"/>
          <p:nvPr/>
        </p:nvSpPr>
        <p:spPr>
          <a:xfrm>
            <a:off x="8408950" y="3082231"/>
            <a:ext cx="305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Quattrocento" panose="02020502030000000404" pitchFamily="18" charset="0"/>
              </a:rPr>
              <a:t>Different topology (shape): 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359F13F-FBE5-05A3-D3AF-BA113D8DFC6A}"/>
              </a:ext>
            </a:extLst>
          </p:cNvPr>
          <p:cNvSpPr txBox="1"/>
          <p:nvPr/>
        </p:nvSpPr>
        <p:spPr>
          <a:xfrm>
            <a:off x="8326555" y="3496709"/>
            <a:ext cx="3534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>
                <a:latin typeface="Quattrocento" panose="02020502030000000404" pitchFamily="18" charset="0"/>
              </a:rPr>
              <a:t>- Classification: disconnected</a:t>
            </a:r>
          </a:p>
          <a:p>
            <a:r>
              <a:rPr lang="en-US" altLang="zh-SG" dirty="0">
                <a:latin typeface="Quattrocento" panose="02020502030000000404" pitchFamily="18" charset="0"/>
              </a:rPr>
              <a:t>- Regression: connected </a:t>
            </a:r>
          </a:p>
        </p:txBody>
      </p:sp>
      <p:sp>
        <p:nvSpPr>
          <p:cNvPr id="79" name="灯片编号占位符 11">
            <a:extLst>
              <a:ext uri="{FF2B5EF4-FFF2-40B4-BE49-F238E27FC236}">
                <a16:creationId xmlns:a16="http://schemas.microsoft.com/office/drawing/2014/main" id="{73F4C1C1-A164-731D-5CA2-59E28FB7E6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-GB" sz="1800" smtClean="0"/>
              <a:pPr/>
              <a:t>24</a:t>
            </a:fld>
            <a:endParaRPr lang="en-GB" sz="18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F23EEF-C07F-2B10-1299-60D7B75CB3D2}"/>
              </a:ext>
            </a:extLst>
          </p:cNvPr>
          <p:cNvSpPr/>
          <p:nvPr/>
        </p:nvSpPr>
        <p:spPr>
          <a:xfrm>
            <a:off x="282792" y="59125"/>
            <a:ext cx="11481787" cy="74957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0810E43-D6BF-2248-C7E6-965F866A2A74}"/>
              </a:ext>
            </a:extLst>
          </p:cNvPr>
          <p:cNvSpPr/>
          <p:nvPr/>
        </p:nvSpPr>
        <p:spPr>
          <a:xfrm>
            <a:off x="8315507" y="818081"/>
            <a:ext cx="3463312" cy="59647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24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B585A64-01AD-EB2F-3007-9128A9386A96}"/>
              </a:ext>
            </a:extLst>
          </p:cNvPr>
          <p:cNvSpPr/>
          <p:nvPr/>
        </p:nvSpPr>
        <p:spPr>
          <a:xfrm>
            <a:off x="156828" y="5249686"/>
            <a:ext cx="8169727" cy="15476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240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34251CD-5C36-6C16-A26B-82AAD8275819}"/>
              </a:ext>
            </a:extLst>
          </p:cNvPr>
          <p:cNvSpPr/>
          <p:nvPr/>
        </p:nvSpPr>
        <p:spPr>
          <a:xfrm>
            <a:off x="373383" y="815319"/>
            <a:ext cx="4728535" cy="44049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68798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5BE0-3C8D-C0E1-B229-2C4653C2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02357"/>
            <a:ext cx="11125538" cy="810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Quattrocento" panose="02020502030000000404" pitchFamily="18" charset="0"/>
              </a:rPr>
              <a:t>Ordinality</a:t>
            </a:r>
            <a:endParaRPr lang="en-SG" sz="3600" b="1" dirty="0">
              <a:latin typeface="Quattrocento" panose="020205020300000004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65DF3A-E821-FAA9-BD6B-8483A99D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25</a:t>
            </a:fld>
            <a:endParaRPr lang="en-SG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32A781-5519-6C47-80B7-B290D4FAB30F}"/>
              </a:ext>
            </a:extLst>
          </p:cNvPr>
          <p:cNvSpPr txBox="1"/>
          <p:nvPr/>
        </p:nvSpPr>
        <p:spPr>
          <a:xfrm>
            <a:off x="428345" y="1583218"/>
            <a:ext cx="10925455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spcAft>
                <a:spcPts val="1200"/>
              </a:spcAft>
              <a:defRPr/>
            </a:pPr>
            <a:r>
              <a:rPr kumimoji="1" lang="en-US" altLang="zh-CN" sz="2200" b="1" dirty="0">
                <a:solidFill>
                  <a:srgbClr val="C00000"/>
                </a:solidFill>
                <a:latin typeface="Quattrocento" panose="02020502030000000404" pitchFamily="18" charset="0"/>
              </a:rPr>
              <a:t>Preserving the ordinality </a:t>
            </a:r>
            <a:r>
              <a:rPr kumimoji="1" lang="en-US" altLang="zh-CN" sz="2200" dirty="0">
                <a:latin typeface="Quattrocento" panose="02020502030000000404" pitchFamily="18" charset="0"/>
              </a:rPr>
              <a:t>of the targets in the feature</a:t>
            </a:r>
            <a:r>
              <a:rPr kumimoji="1" lang="zh-CN" altLang="en-US" sz="2200" dirty="0">
                <a:latin typeface="Quattrocento" panose="02020502030000000404" pitchFamily="18" charset="0"/>
              </a:rPr>
              <a:t> </a:t>
            </a:r>
            <a:r>
              <a:rPr kumimoji="1" lang="en-US" altLang="zh-CN" sz="2200" dirty="0">
                <a:latin typeface="Quattrocento" panose="02020502030000000404" pitchFamily="18" charset="0"/>
              </a:rPr>
              <a:t>representation</a:t>
            </a:r>
            <a:r>
              <a:rPr kumimoji="1" lang="en-US" altLang="zh-CN" sz="2200" b="1" dirty="0">
                <a:latin typeface="Quattrocento" panose="02020502030000000404" pitchFamily="18" charset="0"/>
              </a:rPr>
              <a:t> </a:t>
            </a:r>
            <a:r>
              <a:rPr kumimoji="1" lang="en-US" altLang="zh-CN" sz="2200" b="1" dirty="0">
                <a:solidFill>
                  <a:srgbClr val="C00000"/>
                </a:solidFill>
                <a:latin typeface="Quattrocento" panose="02020502030000000404" pitchFamily="18" charset="0"/>
              </a:rPr>
              <a:t>improves performance </a:t>
            </a:r>
            <a:r>
              <a:rPr kumimoji="1" lang="en-US" altLang="zh-CN" sz="2200" dirty="0">
                <a:latin typeface="Quattrocento" panose="02020502030000000404" pitchFamily="18" charset="0"/>
              </a:rPr>
              <a:t>across various tasks. </a:t>
            </a:r>
          </a:p>
          <a:p>
            <a:pPr marL="342900" indent="-342900" defTabSz="914377">
              <a:spcAft>
                <a:spcPts val="1200"/>
              </a:spcAft>
              <a:buFontTx/>
              <a:buChar char="-"/>
              <a:defRPr/>
            </a:pPr>
            <a:r>
              <a:rPr kumimoji="1" lang="en-US" altLang="zh-CN" sz="2200" dirty="0">
                <a:latin typeface="Quattrocento" panose="02020502030000000404" pitchFamily="18" charset="0"/>
              </a:rPr>
              <a:t>Is preserving ordinality in the target space alone insufficient? Why should we extend this preservation to the feature space? What is the benefit?</a:t>
            </a:r>
          </a:p>
          <a:p>
            <a:pPr marL="342900" indent="-342900" defTabSz="914377">
              <a:spcAft>
                <a:spcPts val="1200"/>
              </a:spcAft>
              <a:buFontTx/>
              <a:buChar char="-"/>
              <a:defRPr/>
            </a:pPr>
            <a:r>
              <a:rPr kumimoji="1" lang="en-US" altLang="zh-CN" sz="2200" dirty="0">
                <a:latin typeface="Quattrocento" panose="02020502030000000404" pitchFamily="18" charset="0"/>
              </a:rPr>
              <a:t>Is ordinal feature space not learned naturally? Why?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CE27E0-489D-CB57-749A-E14F0956FBA4}"/>
                  </a:ext>
                </a:extLst>
              </p:cNvPr>
              <p:cNvSpPr txBox="1"/>
              <p:nvPr/>
            </p:nvSpPr>
            <p:spPr>
              <a:xfrm>
                <a:off x="428345" y="4187722"/>
                <a:ext cx="10684155" cy="18180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altLang="zh-SG" sz="2200" b="1" dirty="0">
                    <a:latin typeface="Quattrocento" panose="02020502030000000404" pitchFamily="18" charset="0"/>
                    <a:cs typeface="Calibri" panose="020F0502020204030204" pitchFamily="34" charset="0"/>
                    <a:sym typeface="+mn-lt"/>
                  </a:rPr>
                  <a:t>Conclusion: </a:t>
                </a:r>
              </a:p>
              <a:p>
                <a:r>
                  <a:rPr lang="en-US" altLang="zh-SG" sz="2200" dirty="0">
                    <a:latin typeface="Quattrocento" panose="02020502030000000404" pitchFamily="18" charset="0"/>
                    <a:cs typeface="Calibri" panose="020F0502020204030204" pitchFamily="34" charset="0"/>
                    <a:sym typeface="+mn-lt"/>
                  </a:rPr>
                  <a:t>- (Informal) </a:t>
                </a:r>
                <a:r>
                  <a:rPr lang="en-US" altLang="zh-SG" sz="2200" b="1" dirty="0">
                    <a:latin typeface="Quattrocento" panose="02020502030000000404" pitchFamily="18" charset="0"/>
                    <a:cs typeface="Calibri" panose="020F0502020204030204" pitchFamily="34" charset="0"/>
                    <a:sym typeface="+mn-lt"/>
                  </a:rPr>
                  <a:t>Preserving ordinality reduces H(Z|Y),</a:t>
                </a:r>
                <a:r>
                  <a:rPr lang="en-US" altLang="zh-SG" sz="2200" dirty="0">
                    <a:latin typeface="Quattrocento" panose="02020502030000000404" pitchFamily="18" charset="0"/>
                    <a:cs typeface="Calibri" panose="020F0502020204030204" pitchFamily="34" charset="0"/>
                    <a:sym typeface="+mn-lt"/>
                  </a:rPr>
                  <a:t> and conversely, reducing H(Z|Y) preserves ordinality.</a:t>
                </a:r>
              </a:p>
              <a:p>
                <a:r>
                  <a:rPr lang="en-SG" altLang="zh-SG" sz="2200" dirty="0">
                    <a:latin typeface="Quattrocento" panose="02020502030000000404" pitchFamily="18" charset="0"/>
                    <a:cs typeface="Calibri" panose="020F0502020204030204" pitchFamily="34" charset="0"/>
                  </a:rPr>
                  <a:t>- </a:t>
                </a:r>
                <a:r>
                  <a:rPr lang="en-SG" altLang="zh-SG" sz="2200" b="1" dirty="0">
                    <a:latin typeface="Quattrocento" panose="02020502030000000404" pitchFamily="18" charset="0"/>
                    <a:cs typeface="Calibri" panose="020F0502020204030204" pitchFamily="34" charset="0"/>
                  </a:rPr>
                  <a:t>An</a:t>
                </a:r>
                <a:r>
                  <a:rPr lang="en-SG" altLang="zh-SG" sz="2200" dirty="0">
                    <a:latin typeface="Quattrocento" panose="02020502030000000404" pitchFamily="18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SG" sz="2200" b="1" dirty="0">
                    <a:latin typeface="Quattrocento" panose="02020502030000000404" pitchFamily="18" charset="0"/>
                  </a:rPr>
                  <a:t>o</a:t>
                </a:r>
                <a:r>
                  <a:rPr kumimoji="1" lang="en-US" altLang="zh-CN" sz="2200" b="1" dirty="0">
                    <a:latin typeface="Quattrocento" panose="02020502030000000404" pitchFamily="18" charset="0"/>
                  </a:rPr>
                  <a:t>rdinal feature space is not learned naturally </a:t>
                </a:r>
                <a:r>
                  <a:rPr kumimoji="1" lang="en-US" altLang="zh-CN" sz="2200" dirty="0">
                    <a:latin typeface="Quattrocento" panose="02020502030000000404" pitchFamily="18" charset="0"/>
                  </a:rPr>
                  <a:t>as</a:t>
                </a:r>
                <a:r>
                  <a:rPr kumimoji="1" lang="en-US" altLang="zh-CN" sz="2200" b="1" dirty="0">
                    <a:latin typeface="Quattrocento" panose="02020502030000000404" pitchFamily="18" charset="0"/>
                  </a:rPr>
                  <a:t> </a:t>
                </a:r>
                <a:r>
                  <a:rPr lang="en-SG" altLang="zh-CN" sz="2200" dirty="0">
                    <a:latin typeface="Quattrocento" panose="02020502030000000404" pitchFamily="18" charset="0"/>
                    <a:cs typeface="Calibri" panose="020F0502020204030204" pitchFamily="34" charset="0"/>
                  </a:rPr>
                  <a:t>r</a:t>
                </a:r>
                <a:r>
                  <a:rPr lang="en-SG" altLang="zh-SG" sz="2200" dirty="0">
                    <a:latin typeface="Quattrocento" panose="02020502030000000404" pitchFamily="18" charset="0"/>
                    <a:cs typeface="Calibri" panose="020F0502020204030204" pitchFamily="34" charset="0"/>
                  </a:rPr>
                  <a:t>egression does little to reduce H(Z|Y) </a:t>
                </a:r>
                <a:r>
                  <a:rPr lang="en-US" altLang="zh-SG" sz="2200" dirty="0">
                    <a:latin typeface="Quattrocento" panose="02020502030000000404" pitchFamily="18" charset="0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altLang="zh-SG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SG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SG" altLang="zh-SG" sz="2200" b="1" dirty="0">
                    <a:latin typeface="Quattrocento" panose="02020502030000000404" pitchFamily="18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DCE27E0-489D-CB57-749A-E14F0956F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45" y="4187722"/>
                <a:ext cx="10684155" cy="1818062"/>
              </a:xfrm>
              <a:prstGeom prst="rect">
                <a:avLst/>
              </a:prstGeom>
              <a:blipFill>
                <a:blip r:embed="rId2"/>
                <a:stretch>
                  <a:fillRect l="-712" t="-2083" b="-486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268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5BE0-3C8D-C0E1-B229-2C4653C2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02357"/>
            <a:ext cx="11125538" cy="8104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Quattrocento" panose="02020502030000000404" pitchFamily="18" charset="0"/>
              </a:rPr>
              <a:t>Method</a:t>
            </a:r>
            <a:endParaRPr lang="en-SG" sz="3600" b="1" dirty="0">
              <a:latin typeface="Quattrocento" panose="020205020300000004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65DF3A-E821-FAA9-BD6B-8483A99D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26</a:t>
            </a:fld>
            <a:endParaRPr lang="en-SG" dirty="0"/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4A4BBA9D-73B4-98CD-B6A4-CD48FD8FA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243" y="4573993"/>
            <a:ext cx="3995771" cy="664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FBA3E08-EBC4-FC88-121C-AF28E76E6308}"/>
                  </a:ext>
                </a:extLst>
              </p:cNvPr>
              <p:cNvSpPr txBox="1"/>
              <p:nvPr/>
            </p:nvSpPr>
            <p:spPr>
              <a:xfrm>
                <a:off x="551597" y="5256861"/>
                <a:ext cx="10507462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SG" sz="2200" dirty="0">
                    <a:latin typeface="Quattrocento" panose="02020502030000000404" pitchFamily="18" charset="0"/>
                  </a:rPr>
                  <a:t>The </a:t>
                </a:r>
                <a:r>
                  <a:rPr lang="en-US" altLang="zh-SG" sz="2200" dirty="0" err="1">
                    <a:latin typeface="Quattrocento" panose="02020502030000000404" pitchFamily="18" charset="0"/>
                  </a:rPr>
                  <a:t>regularizer</a:t>
                </a:r>
                <a:r>
                  <a:rPr lang="en-US" altLang="zh-SG" sz="2200" dirty="0">
                    <a:latin typeface="Quattrocento" panose="020205020300000004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20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SG" sz="2200">
                            <a:latin typeface="Cambria Math" panose="02040503050406030204" pitchFamily="18" charset="0"/>
                          </a:rPr>
                          <m:t>ot</m:t>
                        </m:r>
                      </m:sub>
                    </m:sSub>
                  </m:oMath>
                </a14:m>
                <a:r>
                  <a:rPr lang="zh-CN" altLang="en-US" sz="2200" dirty="0">
                    <a:latin typeface="Quattrocento" panose="02020502030000000404" pitchFamily="18" charset="0"/>
                  </a:rPr>
                  <a:t> </a:t>
                </a:r>
                <a:r>
                  <a:rPr lang="en-US" altLang="zh-CN" sz="2200" dirty="0">
                    <a:latin typeface="Quattrocento" panose="02020502030000000404" pitchFamily="18" charset="0"/>
                  </a:rPr>
                  <a:t>r</a:t>
                </a:r>
                <a:r>
                  <a:rPr lang="en-US" altLang="zh-SG" sz="2200" dirty="0">
                    <a:latin typeface="Quattrocento" panose="02020502030000000404" pitchFamily="18" charset="0"/>
                  </a:rPr>
                  <a:t>educes H(Z|Y) by preserving the local similarity relationships between the target space and the feature space.</a:t>
                </a: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0FBA3E08-EBC4-FC88-121C-AF28E76E6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97" y="5256861"/>
                <a:ext cx="10507462" cy="769441"/>
              </a:xfrm>
              <a:prstGeom prst="rect">
                <a:avLst/>
              </a:prstGeom>
              <a:blipFill>
                <a:blip r:embed="rId3"/>
                <a:stretch>
                  <a:fillRect l="-725" t="-4839" b="-14516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2AA5DE02-376D-81B2-8386-B00C2D4C5793}"/>
              </a:ext>
            </a:extLst>
          </p:cNvPr>
          <p:cNvSpPr txBox="1"/>
          <p:nvPr/>
        </p:nvSpPr>
        <p:spPr>
          <a:xfrm>
            <a:off x="551597" y="1576577"/>
            <a:ext cx="108022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sz="2200" dirty="0">
                <a:latin typeface="Quattrocento" panose="02020502030000000404" pitchFamily="18" charset="0"/>
              </a:rPr>
              <a:t>Self-entropic optimal transport T(S):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A4F309D-A140-9A86-1BBB-77A501B70EE3}"/>
              </a:ext>
            </a:extLst>
          </p:cNvPr>
          <p:cNvSpPr txBox="1"/>
          <p:nvPr/>
        </p:nvSpPr>
        <p:spPr>
          <a:xfrm>
            <a:off x="551597" y="2960230"/>
            <a:ext cx="98697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sz="2200" dirty="0">
                <a:latin typeface="Quattrocento" panose="02020502030000000404" pitchFamily="18" charset="0"/>
              </a:rPr>
              <a:t>The transport matrix </a:t>
            </a:r>
            <a:r>
              <a:rPr lang="en-US" altLang="zh-SG" sz="2200" b="1" dirty="0">
                <a:latin typeface="Quattrocento" panose="02020502030000000404" pitchFamily="18" charset="0"/>
              </a:rPr>
              <a:t>T</a:t>
            </a:r>
            <a:r>
              <a:rPr lang="en-US" altLang="zh-SG" sz="2200" dirty="0">
                <a:latin typeface="Quattrocento" panose="02020502030000000404" pitchFamily="18" charset="0"/>
              </a:rPr>
              <a:t> transports a group of samples S to itself, </a:t>
            </a:r>
            <a:r>
              <a:rPr lang="en-SG" altLang="zh-SG" sz="2200" dirty="0">
                <a:latin typeface="Quattrocento" panose="02020502030000000404" pitchFamily="18" charset="0"/>
              </a:rPr>
              <a:t>reflecting the similarity relationships between the samples. </a:t>
            </a:r>
            <a:endParaRPr lang="en-US" altLang="zh-SG" sz="2200" dirty="0">
              <a:latin typeface="Quattrocento" panose="020205020300000004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22AE54B-C44F-A19A-D766-F49AC558EC58}"/>
                  </a:ext>
                </a:extLst>
              </p:cNvPr>
              <p:cNvSpPr txBox="1"/>
              <p:nvPr/>
            </p:nvSpPr>
            <p:spPr>
              <a:xfrm>
                <a:off x="4513081" y="2052866"/>
                <a:ext cx="1946815" cy="793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SG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SG" b="0" i="1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SG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SG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zh-SG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SG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SG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kumimoji="1" lang="en-US" altLang="zh-SG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SG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SG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kumimoji="1" lang="en-US" altLang="zh-SG" i="1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SG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SG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kumimoji="1" lang="en-US" altLang="zh-SG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SG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SG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SG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kumimoji="1" lang="en-US" altLang="zh-SG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SG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SG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kumimoji="1" lang="en-US" altLang="zh-SG" i="1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SG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SG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kumimoji="1" lang="en-US" altLang="zh-SG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zh-SG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SG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022AE54B-C44F-A19A-D766-F49AC558E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081" y="2052866"/>
                <a:ext cx="1946815" cy="793679"/>
              </a:xfrm>
              <a:prstGeom prst="rect">
                <a:avLst/>
              </a:prstGeom>
              <a:blipFill>
                <a:blip r:embed="rId4"/>
                <a:stretch>
                  <a:fillRect l="-2597" t="-3125" b="-6250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组合 70">
            <a:extLst>
              <a:ext uri="{FF2B5EF4-FFF2-40B4-BE49-F238E27FC236}">
                <a16:creationId xmlns:a16="http://schemas.microsoft.com/office/drawing/2014/main" id="{4CF7DD92-C523-3D80-2D01-2FDB648E7648}"/>
              </a:ext>
            </a:extLst>
          </p:cNvPr>
          <p:cNvGrpSpPr/>
          <p:nvPr/>
        </p:nvGrpSpPr>
        <p:grpSpPr>
          <a:xfrm>
            <a:off x="2821758" y="3687285"/>
            <a:ext cx="2983355" cy="1537589"/>
            <a:chOff x="1672146" y="3676336"/>
            <a:chExt cx="2983355" cy="1537589"/>
          </a:xfrm>
        </p:grpSpPr>
        <p:sp>
          <p:nvSpPr>
            <p:cNvPr id="60" name="任意形状 59">
              <a:extLst>
                <a:ext uri="{FF2B5EF4-FFF2-40B4-BE49-F238E27FC236}">
                  <a16:creationId xmlns:a16="http://schemas.microsoft.com/office/drawing/2014/main" id="{D09FEE47-BFE7-8BC3-8B52-765BA9D0D432}"/>
                </a:ext>
              </a:extLst>
            </p:cNvPr>
            <p:cNvSpPr/>
            <p:nvPr/>
          </p:nvSpPr>
          <p:spPr>
            <a:xfrm>
              <a:off x="1672146" y="3836755"/>
              <a:ext cx="2732352" cy="700602"/>
            </a:xfrm>
            <a:custGeom>
              <a:avLst/>
              <a:gdLst>
                <a:gd name="connsiteX0" fmla="*/ 0 w 3138616"/>
                <a:gd name="connsiteY0" fmla="*/ 269461 h 804772"/>
                <a:gd name="connsiteX1" fmla="*/ 951470 w 3138616"/>
                <a:gd name="connsiteY1" fmla="*/ 800801 h 804772"/>
                <a:gd name="connsiteX2" fmla="*/ 1952367 w 3138616"/>
                <a:gd name="connsiteY2" fmla="*/ 22325 h 804772"/>
                <a:gd name="connsiteX3" fmla="*/ 3138616 w 3138616"/>
                <a:gd name="connsiteY3" fmla="*/ 195320 h 80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8616" h="804772">
                  <a:moveTo>
                    <a:pt x="0" y="269461"/>
                  </a:moveTo>
                  <a:cubicBezTo>
                    <a:pt x="313038" y="555725"/>
                    <a:pt x="626076" y="841990"/>
                    <a:pt x="951470" y="800801"/>
                  </a:cubicBezTo>
                  <a:cubicBezTo>
                    <a:pt x="1276864" y="759612"/>
                    <a:pt x="1587843" y="123238"/>
                    <a:pt x="1952367" y="22325"/>
                  </a:cubicBezTo>
                  <a:cubicBezTo>
                    <a:pt x="2316891" y="-78588"/>
                    <a:pt x="3138616" y="195320"/>
                    <a:pt x="3138616" y="195320"/>
                  </a:cubicBez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SG" altLang="en-US" sz="1600"/>
            </a:p>
          </p:txBody>
        </p:sp>
        <p:sp>
          <p:nvSpPr>
            <p:cNvPr id="62" name="任意形状 61">
              <a:extLst>
                <a:ext uri="{FF2B5EF4-FFF2-40B4-BE49-F238E27FC236}">
                  <a16:creationId xmlns:a16="http://schemas.microsoft.com/office/drawing/2014/main" id="{2641799F-3BB2-3286-1869-111C5C5C7A23}"/>
                </a:ext>
              </a:extLst>
            </p:cNvPr>
            <p:cNvSpPr/>
            <p:nvPr/>
          </p:nvSpPr>
          <p:spPr>
            <a:xfrm>
              <a:off x="1923149" y="4513323"/>
              <a:ext cx="2732352" cy="700602"/>
            </a:xfrm>
            <a:custGeom>
              <a:avLst/>
              <a:gdLst>
                <a:gd name="connsiteX0" fmla="*/ 0 w 3138616"/>
                <a:gd name="connsiteY0" fmla="*/ 269461 h 804772"/>
                <a:gd name="connsiteX1" fmla="*/ 951470 w 3138616"/>
                <a:gd name="connsiteY1" fmla="*/ 800801 h 804772"/>
                <a:gd name="connsiteX2" fmla="*/ 1952367 w 3138616"/>
                <a:gd name="connsiteY2" fmla="*/ 22325 h 804772"/>
                <a:gd name="connsiteX3" fmla="*/ 3138616 w 3138616"/>
                <a:gd name="connsiteY3" fmla="*/ 195320 h 80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8616" h="804772">
                  <a:moveTo>
                    <a:pt x="0" y="269461"/>
                  </a:moveTo>
                  <a:cubicBezTo>
                    <a:pt x="313038" y="555725"/>
                    <a:pt x="626076" y="841990"/>
                    <a:pt x="951470" y="800801"/>
                  </a:cubicBezTo>
                  <a:cubicBezTo>
                    <a:pt x="1276864" y="759612"/>
                    <a:pt x="1587843" y="123238"/>
                    <a:pt x="1952367" y="22325"/>
                  </a:cubicBezTo>
                  <a:cubicBezTo>
                    <a:pt x="2316891" y="-78588"/>
                    <a:pt x="3138616" y="195320"/>
                    <a:pt x="3138616" y="195320"/>
                  </a:cubicBezTo>
                </a:path>
              </a:pathLst>
            </a:custGeom>
            <a:ln>
              <a:solidFill>
                <a:srgbClr val="0070C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SG" altLang="en-US" sz="1600"/>
            </a:p>
          </p:txBody>
        </p: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602216B2-76DC-EDC6-A46F-0B1C09DC94C4}"/>
                </a:ext>
              </a:extLst>
            </p:cNvPr>
            <p:cNvCxnSpPr>
              <a:cxnSpLocks/>
              <a:stCxn id="60" idx="0"/>
              <a:endCxn id="62" idx="0"/>
            </p:cNvCxnSpPr>
            <p:nvPr/>
          </p:nvCxnSpPr>
          <p:spPr>
            <a:xfrm>
              <a:off x="1672146" y="4071337"/>
              <a:ext cx="251003" cy="67656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2E5E6279-15E4-6DAC-E94A-2B729F26D989}"/>
                </a:ext>
              </a:extLst>
            </p:cNvPr>
            <p:cNvCxnSpPr>
              <a:cxnSpLocks/>
              <a:stCxn id="60" idx="3"/>
              <a:endCxn id="62" idx="3"/>
            </p:cNvCxnSpPr>
            <p:nvPr/>
          </p:nvCxnSpPr>
          <p:spPr>
            <a:xfrm>
              <a:off x="4404498" y="4006793"/>
              <a:ext cx="251003" cy="67656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直线连接符 65">
              <a:extLst>
                <a:ext uri="{FF2B5EF4-FFF2-40B4-BE49-F238E27FC236}">
                  <a16:creationId xmlns:a16="http://schemas.microsoft.com/office/drawing/2014/main" id="{42AABA12-B86A-9081-BDB9-98ECB2F347C4}"/>
                </a:ext>
              </a:extLst>
            </p:cNvPr>
            <p:cNvCxnSpPr>
              <a:cxnSpLocks/>
            </p:cNvCxnSpPr>
            <p:nvPr/>
          </p:nvCxnSpPr>
          <p:spPr>
            <a:xfrm>
              <a:off x="2294277" y="4505892"/>
              <a:ext cx="251003" cy="67656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直线连接符 66">
              <a:extLst>
                <a:ext uri="{FF2B5EF4-FFF2-40B4-BE49-F238E27FC236}">
                  <a16:creationId xmlns:a16="http://schemas.microsoft.com/office/drawing/2014/main" id="{EF7FB5B1-D90C-A339-651E-F458C10A5E35}"/>
                </a:ext>
              </a:extLst>
            </p:cNvPr>
            <p:cNvCxnSpPr>
              <a:cxnSpLocks/>
            </p:cNvCxnSpPr>
            <p:nvPr/>
          </p:nvCxnSpPr>
          <p:spPr>
            <a:xfrm>
              <a:off x="2980950" y="4138663"/>
              <a:ext cx="251003" cy="67656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直线连接符 67">
              <a:extLst>
                <a:ext uri="{FF2B5EF4-FFF2-40B4-BE49-F238E27FC236}">
                  <a16:creationId xmlns:a16="http://schemas.microsoft.com/office/drawing/2014/main" id="{9B30FE21-BD91-9023-29AA-E203CC239E28}"/>
                </a:ext>
              </a:extLst>
            </p:cNvPr>
            <p:cNvCxnSpPr>
              <a:cxnSpLocks/>
            </p:cNvCxnSpPr>
            <p:nvPr/>
          </p:nvCxnSpPr>
          <p:spPr>
            <a:xfrm>
              <a:off x="3688242" y="3836755"/>
              <a:ext cx="251003" cy="67656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44932D91-9EFE-3594-BDF2-58C26893B833}"/>
                    </a:ext>
                  </a:extLst>
                </p:cNvPr>
                <p:cNvSpPr txBox="1"/>
                <p:nvPr/>
              </p:nvSpPr>
              <p:spPr>
                <a:xfrm>
                  <a:off x="4278714" y="3676336"/>
                  <a:ext cx="376787" cy="3337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SG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oMath>
                    </m:oMathPara>
                  </a14:m>
                  <a:endParaRPr kumimoji="1" lang="zh-SG" altLang="en-US" sz="1600" dirty="0"/>
                </a:p>
              </p:txBody>
            </p:sp>
          </mc:Choice>
          <mc:Fallback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44932D91-9EFE-3594-BDF2-58C26893B8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8714" y="3676336"/>
                  <a:ext cx="376787" cy="3337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任意形状 69">
              <a:extLst>
                <a:ext uri="{FF2B5EF4-FFF2-40B4-BE49-F238E27FC236}">
                  <a16:creationId xmlns:a16="http://schemas.microsoft.com/office/drawing/2014/main" id="{ECC5DDFF-B1F5-4F5D-D994-4A84EE5AAF0B}"/>
                </a:ext>
              </a:extLst>
            </p:cNvPr>
            <p:cNvSpPr/>
            <p:nvPr/>
          </p:nvSpPr>
          <p:spPr>
            <a:xfrm>
              <a:off x="1797648" y="4167397"/>
              <a:ext cx="2732352" cy="700602"/>
            </a:xfrm>
            <a:custGeom>
              <a:avLst/>
              <a:gdLst>
                <a:gd name="connsiteX0" fmla="*/ 0 w 3138616"/>
                <a:gd name="connsiteY0" fmla="*/ 269461 h 804772"/>
                <a:gd name="connsiteX1" fmla="*/ 951470 w 3138616"/>
                <a:gd name="connsiteY1" fmla="*/ 800801 h 804772"/>
                <a:gd name="connsiteX2" fmla="*/ 1952367 w 3138616"/>
                <a:gd name="connsiteY2" fmla="*/ 22325 h 804772"/>
                <a:gd name="connsiteX3" fmla="*/ 3138616 w 3138616"/>
                <a:gd name="connsiteY3" fmla="*/ 195320 h 80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38616" h="804772">
                  <a:moveTo>
                    <a:pt x="0" y="269461"/>
                  </a:moveTo>
                  <a:cubicBezTo>
                    <a:pt x="313038" y="555725"/>
                    <a:pt x="626076" y="841990"/>
                    <a:pt x="951470" y="800801"/>
                  </a:cubicBezTo>
                  <a:cubicBezTo>
                    <a:pt x="1276864" y="759612"/>
                    <a:pt x="1587843" y="123238"/>
                    <a:pt x="1952367" y="22325"/>
                  </a:cubicBezTo>
                  <a:cubicBezTo>
                    <a:pt x="2316891" y="-78588"/>
                    <a:pt x="3138616" y="195320"/>
                    <a:pt x="3138616" y="195320"/>
                  </a:cubicBezTo>
                </a:path>
              </a:pathLst>
            </a:custGeom>
            <a:ln>
              <a:solidFill>
                <a:srgbClr val="C0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SG" altLang="en-US" sz="1600"/>
            </a:p>
          </p:txBody>
        </p:sp>
      </p:grpSp>
      <p:sp>
        <p:nvSpPr>
          <p:cNvPr id="72" name="椭圆 71">
            <a:extLst>
              <a:ext uri="{FF2B5EF4-FFF2-40B4-BE49-F238E27FC236}">
                <a16:creationId xmlns:a16="http://schemas.microsoft.com/office/drawing/2014/main" id="{F5032284-CF19-609D-B27C-1473467D456E}"/>
              </a:ext>
            </a:extLst>
          </p:cNvPr>
          <p:cNvSpPr/>
          <p:nvPr/>
        </p:nvSpPr>
        <p:spPr>
          <a:xfrm>
            <a:off x="3134749" y="4441438"/>
            <a:ext cx="156755" cy="15675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C291527C-3AAC-17FC-BBFD-A366471257A3}"/>
              </a:ext>
            </a:extLst>
          </p:cNvPr>
          <p:cNvSpPr/>
          <p:nvPr/>
        </p:nvSpPr>
        <p:spPr>
          <a:xfrm>
            <a:off x="3224242" y="4633368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EFC2C57D-184B-3D9D-5B84-C301B35C9E0F}"/>
              </a:ext>
            </a:extLst>
          </p:cNvPr>
          <p:cNvSpPr/>
          <p:nvPr/>
        </p:nvSpPr>
        <p:spPr>
          <a:xfrm>
            <a:off x="3731968" y="4790123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D2A3A41C-7852-2C5E-411F-543ED279CEEC}"/>
              </a:ext>
            </a:extLst>
          </p:cNvPr>
          <p:cNvSpPr/>
          <p:nvPr/>
        </p:nvSpPr>
        <p:spPr>
          <a:xfrm>
            <a:off x="3948019" y="4667451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96F632BC-3388-798A-B4B2-8A97ED780182}"/>
              </a:ext>
            </a:extLst>
          </p:cNvPr>
          <p:cNvSpPr/>
          <p:nvPr/>
        </p:nvSpPr>
        <p:spPr>
          <a:xfrm>
            <a:off x="3528089" y="4776747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758E9144-0F58-8C60-77D9-646EC9C2B7AC}"/>
              </a:ext>
            </a:extLst>
          </p:cNvPr>
          <p:cNvSpPr/>
          <p:nvPr/>
        </p:nvSpPr>
        <p:spPr>
          <a:xfrm>
            <a:off x="4618207" y="4144912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7992B381-C4DD-F5BC-873E-9B431ADEAEC3}"/>
              </a:ext>
            </a:extLst>
          </p:cNvPr>
          <p:cNvSpPr/>
          <p:nvPr/>
        </p:nvSpPr>
        <p:spPr>
          <a:xfrm>
            <a:off x="5380410" y="4226231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94056A52-F53B-DB3A-1DEE-B7FDCE56CCFD}"/>
              </a:ext>
            </a:extLst>
          </p:cNvPr>
          <p:cNvSpPr/>
          <p:nvPr/>
        </p:nvSpPr>
        <p:spPr>
          <a:xfrm>
            <a:off x="3361286" y="4879423"/>
            <a:ext cx="156755" cy="15675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A5AF7904-9DD7-4100-EB11-002B8F5B1571}"/>
              </a:ext>
            </a:extLst>
          </p:cNvPr>
          <p:cNvSpPr/>
          <p:nvPr/>
        </p:nvSpPr>
        <p:spPr>
          <a:xfrm>
            <a:off x="3786297" y="4556574"/>
            <a:ext cx="156755" cy="15675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4031D394-3188-8AD7-064D-1433DAF66D5F}"/>
              </a:ext>
            </a:extLst>
          </p:cNvPr>
          <p:cNvSpPr/>
          <p:nvPr/>
        </p:nvSpPr>
        <p:spPr>
          <a:xfrm>
            <a:off x="4284776" y="4141129"/>
            <a:ext cx="156755" cy="15675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D286EA7E-F390-C9AA-8F2E-8D3AE15A781E}"/>
              </a:ext>
            </a:extLst>
          </p:cNvPr>
          <p:cNvSpPr/>
          <p:nvPr/>
        </p:nvSpPr>
        <p:spPr>
          <a:xfrm>
            <a:off x="4865274" y="4319760"/>
            <a:ext cx="156755" cy="15675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24111D58-431E-A237-3C93-55ED12C0A515}"/>
              </a:ext>
            </a:extLst>
          </p:cNvPr>
          <p:cNvSpPr/>
          <p:nvPr/>
        </p:nvSpPr>
        <p:spPr>
          <a:xfrm>
            <a:off x="4106289" y="4831238"/>
            <a:ext cx="156755" cy="15675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40D07D0A-AF45-2D0A-C23B-33EDF7C5175F}"/>
              </a:ext>
            </a:extLst>
          </p:cNvPr>
          <p:cNvSpPr/>
          <p:nvPr/>
        </p:nvSpPr>
        <p:spPr>
          <a:xfrm>
            <a:off x="8298536" y="4445894"/>
            <a:ext cx="156755" cy="15675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12C4B06E-9675-6342-01DE-80428F8CC5CF}"/>
              </a:ext>
            </a:extLst>
          </p:cNvPr>
          <p:cNvSpPr/>
          <p:nvPr/>
        </p:nvSpPr>
        <p:spPr>
          <a:xfrm>
            <a:off x="6659035" y="4445894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352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7FA20267-93C4-916C-913F-454C4B88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27</a:t>
            </a:fld>
            <a:endParaRPr lang="en-SG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48779F-C16F-BF4A-3C8E-CD19FE840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02357"/>
            <a:ext cx="10515600" cy="8104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Quattrocento" panose="02020502030000000404" pitchFamily="18" charset="0"/>
              </a:rPr>
              <a:t>Experiments</a:t>
            </a:r>
            <a:r>
              <a:rPr lang="zh-CN" altLang="en-US" sz="3600" b="1" dirty="0">
                <a:latin typeface="Quattrocento" panose="02020502030000000404" pitchFamily="18" charset="0"/>
              </a:rPr>
              <a:t>  </a:t>
            </a:r>
            <a:endParaRPr lang="en-SG" sz="3600" b="1" dirty="0">
              <a:latin typeface="Quattrocento" panose="020205020300000004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D322ED-791E-AB12-F361-174CA3F14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8700"/>
            <a:ext cx="6409308" cy="2070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D623220-178F-9A41-91F4-C9AD0DABD7B2}"/>
                  </a:ext>
                </a:extLst>
              </p:cNvPr>
              <p:cNvSpPr/>
              <p:nvPr/>
            </p:nvSpPr>
            <p:spPr>
              <a:xfrm>
                <a:off x="7431305" y="1061652"/>
                <a:ext cx="4362110" cy="16513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SG" sz="2200" dirty="0">
                    <a:solidFill>
                      <a:srgbClr val="C00000"/>
                    </a:solidFill>
                    <a:latin typeface="Quattrocento" panose="02020502030000000404" pitchFamily="18" charset="0"/>
                  </a:rPr>
                  <a:t>Preserving ordinality </a:t>
                </a:r>
                <a:r>
                  <a:rPr lang="en-US" altLang="zh-SG" sz="2200" dirty="0">
                    <a:solidFill>
                      <a:schemeClr val="tx1"/>
                    </a:solidFill>
                    <a:latin typeface="Quattrocento" panose="02020502030000000404" pitchFamily="18" charset="0"/>
                  </a:rPr>
                  <a:t>has an effect similar to duplicating </a:t>
                </a:r>
                <a14:m>
                  <m:oMath xmlns:m="http://schemas.openxmlformats.org/officeDocument/2006/math">
                    <m:r>
                      <a:rPr lang="en-US" altLang="zh-SG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SG" sz="2200" dirty="0">
                    <a:solidFill>
                      <a:schemeClr val="tx1"/>
                    </a:solidFill>
                    <a:latin typeface="Quattrocento" panose="02020502030000000404" pitchFamily="18" charset="0"/>
                  </a:rPr>
                  <a:t>, which explicitly </a:t>
                </a:r>
                <a:r>
                  <a:rPr lang="en-US" altLang="zh-SG" sz="2200" dirty="0">
                    <a:solidFill>
                      <a:srgbClr val="C00000"/>
                    </a:solidFill>
                    <a:latin typeface="Quattrocento" panose="02020502030000000404" pitchFamily="18" charset="0"/>
                  </a:rPr>
                  <a:t>tightens the representations</a:t>
                </a:r>
                <a:endParaRPr lang="zh-SG" altLang="en-US" sz="2200" dirty="0">
                  <a:solidFill>
                    <a:srgbClr val="C00000"/>
                  </a:solidFill>
                  <a:latin typeface="Quattrocento" panose="020205020300000004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D623220-178F-9A41-91F4-C9AD0DABD7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305" y="1061652"/>
                <a:ext cx="4362110" cy="1651369"/>
              </a:xfrm>
              <a:prstGeom prst="rect">
                <a:avLst/>
              </a:prstGeom>
              <a:blipFill>
                <a:blip r:embed="rId4"/>
                <a:stretch>
                  <a:fillRect l="-173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CB43CB9B-2FB2-3399-9763-C5E65C150353}"/>
              </a:ext>
            </a:extLst>
          </p:cNvPr>
          <p:cNvCxnSpPr>
            <a:cxnSpLocks/>
          </p:cNvCxnSpPr>
          <p:nvPr/>
        </p:nvCxnSpPr>
        <p:spPr>
          <a:xfrm>
            <a:off x="6629389" y="1975482"/>
            <a:ext cx="5818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79E55470-DF1E-C2DA-D76F-854081C31FBE}"/>
              </a:ext>
            </a:extLst>
          </p:cNvPr>
          <p:cNvSpPr/>
          <p:nvPr/>
        </p:nvSpPr>
        <p:spPr>
          <a:xfrm>
            <a:off x="7439427" y="5264835"/>
            <a:ext cx="4353988" cy="10630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2200" dirty="0">
                <a:solidFill>
                  <a:schemeClr val="tx1"/>
                </a:solidFill>
                <a:latin typeface="Quattrocento" panose="02020502030000000404" pitchFamily="18" charset="0"/>
              </a:rPr>
              <a:t>Reducing H(Z|Y), improved ordinality 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8C9A6B0-55C7-B09C-1658-52DC1CC4A999}"/>
              </a:ext>
            </a:extLst>
          </p:cNvPr>
          <p:cNvGrpSpPr/>
          <p:nvPr/>
        </p:nvGrpSpPr>
        <p:grpSpPr>
          <a:xfrm>
            <a:off x="27373" y="4797605"/>
            <a:ext cx="6068628" cy="2074121"/>
            <a:chOff x="20528" y="3302534"/>
            <a:chExt cx="5246993" cy="1851262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EF36241-E315-22EE-8E74-3E0314869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28" y="3302534"/>
              <a:ext cx="1436993" cy="185126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2EB618A-E7DA-D706-98FC-58DC9CDDB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7521" y="3336623"/>
              <a:ext cx="3810000" cy="1612900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36E499A7-FF38-5787-A779-4EFD064AED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71" y="2901296"/>
            <a:ext cx="5865429" cy="170563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E7631A96-574B-54C3-4202-76E604FF49AC}"/>
              </a:ext>
            </a:extLst>
          </p:cNvPr>
          <p:cNvSpPr/>
          <p:nvPr/>
        </p:nvSpPr>
        <p:spPr>
          <a:xfrm>
            <a:off x="7431305" y="2910496"/>
            <a:ext cx="4362110" cy="2101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sz="2200" dirty="0">
                <a:solidFill>
                  <a:schemeClr val="tx1"/>
                </a:solidFill>
                <a:latin typeface="Quattrocento" panose="02020502030000000404" pitchFamily="18" charset="0"/>
              </a:rPr>
              <a:t>Our method preserves the local relationships of the target space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2E016B3E-9877-E832-398F-948D163CA0BE}"/>
              </a:ext>
            </a:extLst>
          </p:cNvPr>
          <p:cNvCxnSpPr>
            <a:cxnSpLocks/>
          </p:cNvCxnSpPr>
          <p:nvPr/>
        </p:nvCxnSpPr>
        <p:spPr>
          <a:xfrm>
            <a:off x="6628195" y="3722997"/>
            <a:ext cx="5818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FE7FDA92-CE9A-F955-C6CE-037A1D67BE98}"/>
              </a:ext>
            </a:extLst>
          </p:cNvPr>
          <p:cNvSpPr/>
          <p:nvPr/>
        </p:nvSpPr>
        <p:spPr>
          <a:xfrm>
            <a:off x="4218154" y="1075692"/>
            <a:ext cx="2107243" cy="17056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SG" sz="2400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F3A5BC4-1056-E451-EC6A-834A2B65D690}"/>
              </a:ext>
            </a:extLst>
          </p:cNvPr>
          <p:cNvSpPr/>
          <p:nvPr/>
        </p:nvSpPr>
        <p:spPr>
          <a:xfrm>
            <a:off x="4549100" y="2929400"/>
            <a:ext cx="1623669" cy="16494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SG" sz="2400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D9C33A8-7B12-911B-A791-B9544DF967A4}"/>
              </a:ext>
            </a:extLst>
          </p:cNvPr>
          <p:cNvSpPr/>
          <p:nvPr/>
        </p:nvSpPr>
        <p:spPr>
          <a:xfrm>
            <a:off x="230571" y="6356349"/>
            <a:ext cx="5713029" cy="3651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SG" sz="2400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0CD44FA-775D-8D00-31DC-704B90A39628}"/>
              </a:ext>
            </a:extLst>
          </p:cNvPr>
          <p:cNvSpPr/>
          <p:nvPr/>
        </p:nvSpPr>
        <p:spPr>
          <a:xfrm>
            <a:off x="230571" y="5334000"/>
            <a:ext cx="5713029" cy="2688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SG" sz="2400" dirty="0">
              <a:solidFill>
                <a:schemeClr val="tx1"/>
              </a:solidFill>
            </a:endParaRP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FC04B7A4-2D65-DBB6-AB07-2154E45143EF}"/>
              </a:ext>
            </a:extLst>
          </p:cNvPr>
          <p:cNvCxnSpPr>
            <a:cxnSpLocks/>
          </p:cNvCxnSpPr>
          <p:nvPr/>
        </p:nvCxnSpPr>
        <p:spPr>
          <a:xfrm>
            <a:off x="6628195" y="5602874"/>
            <a:ext cx="58183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822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5BE0-3C8D-C0E1-B229-2C4653C2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02357"/>
            <a:ext cx="10457062" cy="8104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Quattrocento" panose="02020502030000000404" pitchFamily="18" charset="0"/>
              </a:rPr>
              <a:t>Summary</a:t>
            </a:r>
            <a:endParaRPr lang="en-SG" sz="3600" b="1" dirty="0">
              <a:latin typeface="Quattrocento" panose="020205020300000004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65DF3A-E821-FAA9-BD6B-8483A99D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28</a:t>
            </a:fld>
            <a:endParaRPr lang="en-SG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4094CF-0A61-9A7D-745B-4879EFB007CF}"/>
              </a:ext>
            </a:extLst>
          </p:cNvPr>
          <p:cNvSpPr txBox="1"/>
          <p:nvPr/>
        </p:nvSpPr>
        <p:spPr>
          <a:xfrm>
            <a:off x="635818" y="1668818"/>
            <a:ext cx="105942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altLang="zh-SG" sz="2200" dirty="0">
                <a:latin typeface="Quattrocento" panose="02020502030000000404" pitchFamily="18" charset="0"/>
                <a:cs typeface="Calibri" panose="020F0502020204030204" pitchFamily="34" charset="0"/>
              </a:rPr>
              <a:t>Preserving ordinality reduces H(Z|Y) and vice versa.</a:t>
            </a:r>
          </a:p>
        </p:txBody>
      </p:sp>
    </p:spTree>
    <p:extLst>
      <p:ext uri="{BB962C8B-B14F-4D97-AF65-F5344CB8AC3E}">
        <p14:creationId xmlns:p14="http://schemas.microsoft.com/office/powerpoint/2010/main" val="1013398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6EA062E-8031-80FC-EBF9-2562774556B2}"/>
              </a:ext>
            </a:extLst>
          </p:cNvPr>
          <p:cNvSpPr/>
          <p:nvPr/>
        </p:nvSpPr>
        <p:spPr>
          <a:xfrm>
            <a:off x="427420" y="854842"/>
            <a:ext cx="1509651" cy="435828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Key</a:t>
            </a:r>
          </a:p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Research questions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31B6CC-40C0-26A2-344E-5EB2AF243737}"/>
              </a:ext>
            </a:extLst>
          </p:cNvPr>
          <p:cNvSpPr/>
          <p:nvPr/>
        </p:nvSpPr>
        <p:spPr>
          <a:xfrm>
            <a:off x="425325" y="5284953"/>
            <a:ext cx="1503096" cy="148573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Data Challenges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1FDD5AE1-0591-B063-416A-461BE1365AE1}"/>
              </a:ext>
            </a:extLst>
          </p:cNvPr>
          <p:cNvCxnSpPr/>
          <p:nvPr/>
        </p:nvCxnSpPr>
        <p:spPr>
          <a:xfrm>
            <a:off x="5135065" y="847753"/>
            <a:ext cx="0" cy="435828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BDDD5B64-E507-0AA2-7CA8-400BBC84E6DE}"/>
              </a:ext>
            </a:extLst>
          </p:cNvPr>
          <p:cNvCxnSpPr/>
          <p:nvPr/>
        </p:nvCxnSpPr>
        <p:spPr>
          <a:xfrm>
            <a:off x="8286261" y="854841"/>
            <a:ext cx="0" cy="435828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0ECE22E-1F60-D76C-1EA1-F0C4B38485F0}"/>
              </a:ext>
            </a:extLst>
          </p:cNvPr>
          <p:cNvSpPr txBox="1"/>
          <p:nvPr/>
        </p:nvSpPr>
        <p:spPr>
          <a:xfrm>
            <a:off x="5187919" y="93488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Question 2: 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03242F-E750-7863-7502-D2168AFA0C4E}"/>
              </a:ext>
            </a:extLst>
          </p:cNvPr>
          <p:cNvSpPr/>
          <p:nvPr/>
        </p:nvSpPr>
        <p:spPr>
          <a:xfrm>
            <a:off x="1947511" y="5284953"/>
            <a:ext cx="9693503" cy="148573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SG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4508A4-112D-8935-6A27-D6151938454B}"/>
              </a:ext>
            </a:extLst>
          </p:cNvPr>
          <p:cNvSpPr/>
          <p:nvPr/>
        </p:nvSpPr>
        <p:spPr>
          <a:xfrm>
            <a:off x="1928421" y="847753"/>
            <a:ext cx="9712593" cy="435828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SG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65538C-4B12-2B15-C233-0205A4D434B4}"/>
              </a:ext>
            </a:extLst>
          </p:cNvPr>
          <p:cNvSpPr txBox="1"/>
          <p:nvPr/>
        </p:nvSpPr>
        <p:spPr>
          <a:xfrm>
            <a:off x="1960375" y="4440699"/>
            <a:ext cx="2922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Why classification ‘advanced’ regression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0DF43857-FA95-EFB9-ED32-2F21891EEF15}"/>
              </a:ext>
            </a:extLst>
          </p:cNvPr>
          <p:cNvSpPr/>
          <p:nvPr/>
        </p:nvSpPr>
        <p:spPr>
          <a:xfrm>
            <a:off x="2020921" y="4440497"/>
            <a:ext cx="3049807" cy="64617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13" name="五边形 12">
            <a:extLst>
              <a:ext uri="{FF2B5EF4-FFF2-40B4-BE49-F238E27FC236}">
                <a16:creationId xmlns:a16="http://schemas.microsoft.com/office/drawing/2014/main" id="{C2C73C37-E451-052A-780A-95C87C28D644}"/>
              </a:ext>
            </a:extLst>
          </p:cNvPr>
          <p:cNvSpPr/>
          <p:nvPr/>
        </p:nvSpPr>
        <p:spPr>
          <a:xfrm>
            <a:off x="5200943" y="4410364"/>
            <a:ext cx="3049807" cy="64617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Ordinality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6082A3-1D29-DFFD-4490-C790399DC722}"/>
              </a:ext>
            </a:extLst>
          </p:cNvPr>
          <p:cNvSpPr txBox="1"/>
          <p:nvPr/>
        </p:nvSpPr>
        <p:spPr>
          <a:xfrm>
            <a:off x="2137324" y="6384505"/>
            <a:ext cx="9072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Various application </a:t>
            </a:r>
            <a:r>
              <a:rPr kumimoji="1" lang="en-US" altLang="zh-CN" dirty="0">
                <a:latin typeface="Quattrocento" panose="02020502030000000404" pitchFamily="18" charset="0"/>
              </a:rPr>
              <a:t>scenes ( e.g., Out of Distribution, Imbalanced distribution)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grpSp>
        <p:nvGrpSpPr>
          <p:cNvPr id="15" name="Group 1049">
            <a:extLst>
              <a:ext uri="{FF2B5EF4-FFF2-40B4-BE49-F238E27FC236}">
                <a16:creationId xmlns:a16="http://schemas.microsoft.com/office/drawing/2014/main" id="{0F509EA8-12CA-9B90-51B3-85168FA7F685}"/>
              </a:ext>
            </a:extLst>
          </p:cNvPr>
          <p:cNvGrpSpPr/>
          <p:nvPr/>
        </p:nvGrpSpPr>
        <p:grpSpPr>
          <a:xfrm>
            <a:off x="2736161" y="1257158"/>
            <a:ext cx="1795577" cy="1731985"/>
            <a:chOff x="838200" y="1546484"/>
            <a:chExt cx="4572638" cy="4410691"/>
          </a:xfrm>
        </p:grpSpPr>
        <p:pic>
          <p:nvPicPr>
            <p:cNvPr id="16" name="Picture 1024">
              <a:extLst>
                <a:ext uri="{FF2B5EF4-FFF2-40B4-BE49-F238E27FC236}">
                  <a16:creationId xmlns:a16="http://schemas.microsoft.com/office/drawing/2014/main" id="{0948B5D5-CA0D-C627-84A1-2F952B8A5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"/>
                      </a14:imgEffect>
                      <a14:imgEffect>
                        <a14:brightnessContrast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8200" y="1546484"/>
              <a:ext cx="4572638" cy="4410691"/>
            </a:xfrm>
            <a:prstGeom prst="rect">
              <a:avLst/>
            </a:prstGeom>
          </p:spPr>
        </p:pic>
        <p:cxnSp>
          <p:nvCxnSpPr>
            <p:cNvPr id="17" name="Straight Connector 9">
              <a:extLst>
                <a:ext uri="{FF2B5EF4-FFF2-40B4-BE49-F238E27FC236}">
                  <a16:creationId xmlns:a16="http://schemas.microsoft.com/office/drawing/2014/main" id="{DD6E12E2-F7E0-7A9A-E60A-7163E8187457}"/>
                </a:ext>
              </a:extLst>
            </p:cNvPr>
            <p:cNvCxnSpPr/>
            <p:nvPr/>
          </p:nvCxnSpPr>
          <p:spPr>
            <a:xfrm>
              <a:off x="2367474" y="1546484"/>
              <a:ext cx="2860431" cy="292686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6">
              <a:extLst>
                <a:ext uri="{FF2B5EF4-FFF2-40B4-BE49-F238E27FC236}">
                  <a16:creationId xmlns:a16="http://schemas.microsoft.com/office/drawing/2014/main" id="{491F4028-3516-7972-D0DA-84F94FEEBEF3}"/>
                </a:ext>
              </a:extLst>
            </p:cNvPr>
            <p:cNvCxnSpPr/>
            <p:nvPr/>
          </p:nvCxnSpPr>
          <p:spPr>
            <a:xfrm>
              <a:off x="1341915" y="2568593"/>
              <a:ext cx="2849781" cy="293416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027">
              <a:extLst>
                <a:ext uri="{FF2B5EF4-FFF2-40B4-BE49-F238E27FC236}">
                  <a16:creationId xmlns:a16="http://schemas.microsoft.com/office/drawing/2014/main" id="{34FA8AF4-17F3-4C60-3EDA-AF9054F4D7FE}"/>
                </a:ext>
              </a:extLst>
            </p:cNvPr>
            <p:cNvSpPr/>
            <p:nvPr/>
          </p:nvSpPr>
          <p:spPr>
            <a:xfrm>
              <a:off x="1361236" y="1600218"/>
              <a:ext cx="3866669" cy="38381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Quattrocento" panose="02020502030000000404" pitchFamily="18" charset="0"/>
              </a:endParaRPr>
            </a:p>
          </p:txBody>
        </p:sp>
      </p:grpSp>
      <p:graphicFrame>
        <p:nvGraphicFramePr>
          <p:cNvPr id="20" name="Chart 30">
            <a:extLst>
              <a:ext uri="{FF2B5EF4-FFF2-40B4-BE49-F238E27FC236}">
                <a16:creationId xmlns:a16="http://schemas.microsoft.com/office/drawing/2014/main" id="{883AE3F5-62F3-3E27-C076-A393FC9E739C}"/>
              </a:ext>
            </a:extLst>
          </p:cNvPr>
          <p:cNvGraphicFramePr>
            <a:graphicFrameLocks/>
          </p:cNvGraphicFramePr>
          <p:nvPr/>
        </p:nvGraphicFramePr>
        <p:xfrm>
          <a:off x="2686574" y="2910864"/>
          <a:ext cx="2105005" cy="1348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FA3BB039-D548-92BC-A2C0-1679D7DB5D4E}"/>
              </a:ext>
            </a:extLst>
          </p:cNvPr>
          <p:cNvSpPr txBox="1"/>
          <p:nvPr/>
        </p:nvSpPr>
        <p:spPr>
          <a:xfrm>
            <a:off x="1884644" y="867888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Question 1:  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76E6C3F-9711-2EF5-637A-48A470DA33BC}"/>
              </a:ext>
            </a:extLst>
          </p:cNvPr>
          <p:cNvSpPr txBox="1"/>
          <p:nvPr/>
        </p:nvSpPr>
        <p:spPr>
          <a:xfrm>
            <a:off x="2132659" y="1191535"/>
            <a:ext cx="461665" cy="14725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Classification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D30EC8A-468D-51DE-D45F-4442094AFE3E}"/>
              </a:ext>
            </a:extLst>
          </p:cNvPr>
          <p:cNvSpPr txBox="1"/>
          <p:nvPr/>
        </p:nvSpPr>
        <p:spPr>
          <a:xfrm>
            <a:off x="2146691" y="3021286"/>
            <a:ext cx="461665" cy="12368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Regression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0C36F6C-4C39-29DC-4F12-9D891B9EACE3}"/>
              </a:ext>
            </a:extLst>
          </p:cNvPr>
          <p:cNvSpPr txBox="1"/>
          <p:nvPr/>
        </p:nvSpPr>
        <p:spPr>
          <a:xfrm>
            <a:off x="2027936" y="2637574"/>
            <a:ext cx="51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VS.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0E3B4E4-6EEF-BA39-4001-CC941E5D8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5389" y="5341767"/>
            <a:ext cx="1239483" cy="109610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FDCC402-FD0E-DB0A-97F4-31D8BDB35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961" y="5344140"/>
            <a:ext cx="2680328" cy="109373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DC4154D-B64D-182B-5946-0BD3219A1A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4290" y="5333522"/>
            <a:ext cx="1522925" cy="109373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7C5687E-F52F-3E3E-0DCF-28B123D34F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8656" y="5317360"/>
            <a:ext cx="1315613" cy="105509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FA23D97-7226-92F4-AD20-C235A64D03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2460" y="5340226"/>
            <a:ext cx="1315613" cy="104206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27291CC-8114-4EFE-D623-8A854951FF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88074" y="5434511"/>
            <a:ext cx="1098053" cy="79162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473FA772-A200-D626-D548-F40387D87259}"/>
              </a:ext>
            </a:extLst>
          </p:cNvPr>
          <p:cNvSpPr txBox="1"/>
          <p:nvPr/>
        </p:nvSpPr>
        <p:spPr>
          <a:xfrm>
            <a:off x="8391514" y="84554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Question 3:  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32" name="五边形 31">
            <a:extLst>
              <a:ext uri="{FF2B5EF4-FFF2-40B4-BE49-F238E27FC236}">
                <a16:creationId xmlns:a16="http://schemas.microsoft.com/office/drawing/2014/main" id="{0912ADA5-1621-09D3-5ADD-C2403898DA3F}"/>
              </a:ext>
            </a:extLst>
          </p:cNvPr>
          <p:cNvSpPr/>
          <p:nvPr/>
        </p:nvSpPr>
        <p:spPr>
          <a:xfrm>
            <a:off x="8387649" y="4406543"/>
            <a:ext cx="3201747" cy="64617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Desirable topology (shape) of feature manifolds</a:t>
            </a:r>
            <a:endParaRPr kumimoji="1" lang="zh-SG" altLang="en-US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ABAEC3A-EE36-AEE2-AED4-E800A3A0DB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5262" y="1206002"/>
            <a:ext cx="3009239" cy="148982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3FD39C12-C5E5-F9B5-04C2-DC8AD84D2818}"/>
              </a:ext>
            </a:extLst>
          </p:cNvPr>
          <p:cNvSpPr txBox="1"/>
          <p:nvPr/>
        </p:nvSpPr>
        <p:spPr>
          <a:xfrm>
            <a:off x="8351609" y="2639455"/>
            <a:ext cx="163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classification</a:t>
            </a:r>
            <a:endParaRPr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CC81B7A-AE1F-1D8B-D752-D4BBCD5EA54A}"/>
              </a:ext>
            </a:extLst>
          </p:cNvPr>
          <p:cNvSpPr txBox="1"/>
          <p:nvPr/>
        </p:nvSpPr>
        <p:spPr>
          <a:xfrm>
            <a:off x="9949360" y="2639455"/>
            <a:ext cx="1411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regression</a:t>
            </a:r>
            <a:endParaRPr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F9299BA-D72D-1B33-15C0-0E49396FF2EB}"/>
              </a:ext>
            </a:extLst>
          </p:cNvPr>
          <p:cNvSpPr/>
          <p:nvPr/>
        </p:nvSpPr>
        <p:spPr>
          <a:xfrm>
            <a:off x="427421" y="158851"/>
            <a:ext cx="11172563" cy="618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My research </a:t>
            </a:r>
            <a:r>
              <a:rPr kumimoji="1" lang="en-US" altLang="zh-SG" b="1" dirty="0">
                <a:solidFill>
                  <a:schemeClr val="tx1"/>
                </a:solidFill>
                <a:latin typeface="Quattrocento" panose="02020502030000000404" pitchFamily="18" charset="0"/>
              </a:rPr>
              <a:t>aims </a:t>
            </a:r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to enhance the performance of regression problems, with a particular focus on regression representation and its difference from classification representation.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10B70D-4CCE-9D09-7CC2-161BA3806A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9916" y="1471884"/>
            <a:ext cx="588337" cy="75805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762D646-AA3F-1E20-06C7-CC0AB9F497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27277" y="1471884"/>
            <a:ext cx="606440" cy="75805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762BD39-F24C-B23A-99FB-CEF50DAC34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15953" y="1467279"/>
            <a:ext cx="588335" cy="76265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FBDA67C-55B2-A278-600D-FC9A7BC2BD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79086" y="1467279"/>
            <a:ext cx="656732" cy="762656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296FA85A-EAF0-DD27-EF94-8FC5AC618D1B}"/>
              </a:ext>
            </a:extLst>
          </p:cNvPr>
          <p:cNvSpPr txBox="1"/>
          <p:nvPr/>
        </p:nvSpPr>
        <p:spPr>
          <a:xfrm>
            <a:off x="5529367" y="2239620"/>
            <a:ext cx="345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3</a:t>
            </a:r>
            <a:endParaRPr lang="zh-SG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F598D30-155C-C1DE-A816-A7972463AC2B}"/>
              </a:ext>
            </a:extLst>
          </p:cNvPr>
          <p:cNvSpPr txBox="1"/>
          <p:nvPr/>
        </p:nvSpPr>
        <p:spPr>
          <a:xfrm>
            <a:off x="6155130" y="2239619"/>
            <a:ext cx="463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12</a:t>
            </a:r>
            <a:endParaRPr lang="zh-SG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841E9F1-1CA2-7C32-C271-7E9E44841CE5}"/>
              </a:ext>
            </a:extLst>
          </p:cNvPr>
          <p:cNvSpPr txBox="1"/>
          <p:nvPr/>
        </p:nvSpPr>
        <p:spPr>
          <a:xfrm>
            <a:off x="6851297" y="2239619"/>
            <a:ext cx="51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36</a:t>
            </a:r>
            <a:endParaRPr lang="zh-SG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1707513-3E0C-724C-1B65-DB7E92E73E7B}"/>
              </a:ext>
            </a:extLst>
          </p:cNvPr>
          <p:cNvSpPr txBox="1"/>
          <p:nvPr/>
        </p:nvSpPr>
        <p:spPr>
          <a:xfrm>
            <a:off x="7548629" y="2241773"/>
            <a:ext cx="51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52</a:t>
            </a:r>
            <a:endParaRPr lang="zh-SG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39A7FFF0-4720-7BB2-F09F-28D9A5C622A8}"/>
              </a:ext>
            </a:extLst>
          </p:cNvPr>
          <p:cNvSpPr/>
          <p:nvPr/>
        </p:nvSpPr>
        <p:spPr>
          <a:xfrm>
            <a:off x="5506025" y="2411463"/>
            <a:ext cx="96480" cy="964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FB66A7C-AE93-481B-BA67-D1384B4B1BAB}"/>
              </a:ext>
            </a:extLst>
          </p:cNvPr>
          <p:cNvSpPr/>
          <p:nvPr/>
        </p:nvSpPr>
        <p:spPr>
          <a:xfrm>
            <a:off x="6089781" y="2399735"/>
            <a:ext cx="96480" cy="9648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D60906D-8FBE-0C3D-DE78-2947B3E1A6B5}"/>
              </a:ext>
            </a:extLst>
          </p:cNvPr>
          <p:cNvSpPr/>
          <p:nvPr/>
        </p:nvSpPr>
        <p:spPr>
          <a:xfrm>
            <a:off x="6802349" y="2412576"/>
            <a:ext cx="96480" cy="964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35997685-CED3-45AC-FA4A-79F3EDFE5FB0}"/>
              </a:ext>
            </a:extLst>
          </p:cNvPr>
          <p:cNvSpPr/>
          <p:nvPr/>
        </p:nvSpPr>
        <p:spPr>
          <a:xfrm>
            <a:off x="7491748" y="2401712"/>
            <a:ext cx="96480" cy="964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65E6BBD-49F5-6DE4-211B-728EE885B04B}"/>
              </a:ext>
            </a:extLst>
          </p:cNvPr>
          <p:cNvGrpSpPr/>
          <p:nvPr/>
        </p:nvGrpSpPr>
        <p:grpSpPr>
          <a:xfrm>
            <a:off x="5889336" y="2649488"/>
            <a:ext cx="1642161" cy="758051"/>
            <a:chOff x="6857100" y="2077437"/>
            <a:chExt cx="1231621" cy="568538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9B52BDC-F4BB-208D-2D36-3FA1E1AF6186}"/>
                </a:ext>
              </a:extLst>
            </p:cNvPr>
            <p:cNvGrpSpPr/>
            <p:nvPr/>
          </p:nvGrpSpPr>
          <p:grpSpPr>
            <a:xfrm>
              <a:off x="6857100" y="2077437"/>
              <a:ext cx="1231621" cy="568538"/>
              <a:chOff x="5338120" y="2019031"/>
              <a:chExt cx="3426940" cy="1581936"/>
            </a:xfrm>
          </p:grpSpPr>
          <p:sp>
            <p:nvSpPr>
              <p:cNvPr id="55" name="任意形状 54">
                <a:extLst>
                  <a:ext uri="{FF2B5EF4-FFF2-40B4-BE49-F238E27FC236}">
                    <a16:creationId xmlns:a16="http://schemas.microsoft.com/office/drawing/2014/main" id="{3308E4B7-594A-1FF3-DB98-EA75D02F757C}"/>
                  </a:ext>
                </a:extLst>
              </p:cNvPr>
              <p:cNvSpPr/>
              <p:nvPr/>
            </p:nvSpPr>
            <p:spPr>
              <a:xfrm>
                <a:off x="5338120" y="2019031"/>
                <a:ext cx="3138616" cy="804772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sp>
            <p:nvSpPr>
              <p:cNvPr id="56" name="任意形状 55">
                <a:extLst>
                  <a:ext uri="{FF2B5EF4-FFF2-40B4-BE49-F238E27FC236}">
                    <a16:creationId xmlns:a16="http://schemas.microsoft.com/office/drawing/2014/main" id="{A5826EF3-0820-D5BC-C373-392C21DF9567}"/>
                  </a:ext>
                </a:extLst>
              </p:cNvPr>
              <p:cNvSpPr/>
              <p:nvPr/>
            </p:nvSpPr>
            <p:spPr>
              <a:xfrm>
                <a:off x="5626444" y="2796195"/>
                <a:ext cx="3138616" cy="804772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CBA4076D-65E7-E686-B909-63EAD85E6CF1}"/>
                  </a:ext>
                </a:extLst>
              </p:cNvPr>
              <p:cNvCxnSpPr>
                <a:cxnSpLocks/>
                <a:stCxn id="55" idx="0"/>
                <a:endCxn id="56" idx="0"/>
              </p:cNvCxnSpPr>
              <p:nvPr/>
            </p:nvCxnSpPr>
            <p:spPr>
              <a:xfrm>
                <a:off x="5338120" y="2288492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57">
                <a:extLst>
                  <a:ext uri="{FF2B5EF4-FFF2-40B4-BE49-F238E27FC236}">
                    <a16:creationId xmlns:a16="http://schemas.microsoft.com/office/drawing/2014/main" id="{533BD270-2626-6596-BEA1-2FD731DFFC93}"/>
                  </a:ext>
                </a:extLst>
              </p:cNvPr>
              <p:cNvCxnSpPr>
                <a:cxnSpLocks/>
                <a:stCxn id="55" idx="3"/>
                <a:endCxn id="56" idx="3"/>
              </p:cNvCxnSpPr>
              <p:nvPr/>
            </p:nvCxnSpPr>
            <p:spPr>
              <a:xfrm>
                <a:off x="8476736" y="2214351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9" name="直线连接符 58">
                <a:extLst>
                  <a:ext uri="{FF2B5EF4-FFF2-40B4-BE49-F238E27FC236}">
                    <a16:creationId xmlns:a16="http://schemas.microsoft.com/office/drawing/2014/main" id="{217FECAC-C526-478E-73A3-A29FA9F23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2753" y="2787659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AA304112-4749-3AE4-F434-51BF5FCA8D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1526" y="2365828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09D7A39C-5DF4-89F9-D231-51A549FCA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3983" y="2019031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9EB78C48-D4A9-D449-7746-EECD2E9245CE}"/>
                </a:ext>
              </a:extLst>
            </p:cNvPr>
            <p:cNvSpPr/>
            <p:nvPr/>
          </p:nvSpPr>
          <p:spPr>
            <a:xfrm>
              <a:off x="7025159" y="2407322"/>
              <a:ext cx="72360" cy="723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98A1F9A-A281-7E9A-C868-59620F42FE96}"/>
                </a:ext>
              </a:extLst>
            </p:cNvPr>
            <p:cNvSpPr/>
            <p:nvPr/>
          </p:nvSpPr>
          <p:spPr>
            <a:xfrm>
              <a:off x="7282821" y="2425286"/>
              <a:ext cx="72360" cy="7236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8B90A728-DDFB-1EE9-B2D8-F5BC19A766AC}"/>
                </a:ext>
              </a:extLst>
            </p:cNvPr>
            <p:cNvSpPr/>
            <p:nvPr/>
          </p:nvSpPr>
          <p:spPr>
            <a:xfrm>
              <a:off x="7524721" y="2230276"/>
              <a:ext cx="72360" cy="723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A1C985E9-98E1-A8A6-0444-A62ACD58531F}"/>
                </a:ext>
              </a:extLst>
            </p:cNvPr>
            <p:cNvSpPr/>
            <p:nvPr/>
          </p:nvSpPr>
          <p:spPr>
            <a:xfrm>
              <a:off x="7856082" y="2230276"/>
              <a:ext cx="72360" cy="723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DA30E753-6599-D3E5-1292-AFDB5FB68447}"/>
              </a:ext>
            </a:extLst>
          </p:cNvPr>
          <p:cNvSpPr txBox="1"/>
          <p:nvPr/>
        </p:nvSpPr>
        <p:spPr>
          <a:xfrm>
            <a:off x="5362394" y="3323199"/>
            <a:ext cx="629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VS. </a:t>
            </a:r>
            <a:endParaRPr lang="zh-SG" altLang="en-US" dirty="0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77B3CC8B-54F0-5402-F349-6335A3CE9019}"/>
              </a:ext>
            </a:extLst>
          </p:cNvPr>
          <p:cNvGrpSpPr/>
          <p:nvPr/>
        </p:nvGrpSpPr>
        <p:grpSpPr>
          <a:xfrm>
            <a:off x="6013702" y="3478747"/>
            <a:ext cx="1642161" cy="758051"/>
            <a:chOff x="6912585" y="2649043"/>
            <a:chExt cx="1231621" cy="568538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CE343DF6-C178-31B6-9149-0DEF5EC6B690}"/>
                </a:ext>
              </a:extLst>
            </p:cNvPr>
            <p:cNvGrpSpPr/>
            <p:nvPr/>
          </p:nvGrpSpPr>
          <p:grpSpPr>
            <a:xfrm>
              <a:off x="6912585" y="2649043"/>
              <a:ext cx="1231621" cy="568538"/>
              <a:chOff x="5338120" y="2019031"/>
              <a:chExt cx="3426940" cy="1581936"/>
            </a:xfrm>
          </p:grpSpPr>
          <p:sp>
            <p:nvSpPr>
              <p:cNvPr id="69" name="任意形状 68">
                <a:extLst>
                  <a:ext uri="{FF2B5EF4-FFF2-40B4-BE49-F238E27FC236}">
                    <a16:creationId xmlns:a16="http://schemas.microsoft.com/office/drawing/2014/main" id="{A05A38CF-8041-6243-4FAB-3DD6D713C3DA}"/>
                  </a:ext>
                </a:extLst>
              </p:cNvPr>
              <p:cNvSpPr/>
              <p:nvPr/>
            </p:nvSpPr>
            <p:spPr>
              <a:xfrm>
                <a:off x="5338120" y="2019031"/>
                <a:ext cx="3138616" cy="804772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sp>
            <p:nvSpPr>
              <p:cNvPr id="70" name="任意形状 69">
                <a:extLst>
                  <a:ext uri="{FF2B5EF4-FFF2-40B4-BE49-F238E27FC236}">
                    <a16:creationId xmlns:a16="http://schemas.microsoft.com/office/drawing/2014/main" id="{3DDBE301-45D8-808F-2456-7F86E7F25016}"/>
                  </a:ext>
                </a:extLst>
              </p:cNvPr>
              <p:cNvSpPr/>
              <p:nvPr/>
            </p:nvSpPr>
            <p:spPr>
              <a:xfrm>
                <a:off x="5626444" y="2796195"/>
                <a:ext cx="3138616" cy="804772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cxnSp>
            <p:nvCxnSpPr>
              <p:cNvPr id="71" name="直线连接符 70">
                <a:extLst>
                  <a:ext uri="{FF2B5EF4-FFF2-40B4-BE49-F238E27FC236}">
                    <a16:creationId xmlns:a16="http://schemas.microsoft.com/office/drawing/2014/main" id="{EB652902-3B31-7AE7-B4C6-85E07C179CF5}"/>
                  </a:ext>
                </a:extLst>
              </p:cNvPr>
              <p:cNvCxnSpPr>
                <a:cxnSpLocks/>
                <a:stCxn id="69" idx="0"/>
                <a:endCxn id="70" idx="0"/>
              </p:cNvCxnSpPr>
              <p:nvPr/>
            </p:nvCxnSpPr>
            <p:spPr>
              <a:xfrm>
                <a:off x="5338120" y="2288492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2" name="直线连接符 71">
                <a:extLst>
                  <a:ext uri="{FF2B5EF4-FFF2-40B4-BE49-F238E27FC236}">
                    <a16:creationId xmlns:a16="http://schemas.microsoft.com/office/drawing/2014/main" id="{FC1606C9-8D9B-4F0B-BDE8-D87D02A7F7E5}"/>
                  </a:ext>
                </a:extLst>
              </p:cNvPr>
              <p:cNvCxnSpPr>
                <a:cxnSpLocks/>
                <a:stCxn id="69" idx="3"/>
                <a:endCxn id="70" idx="3"/>
              </p:cNvCxnSpPr>
              <p:nvPr/>
            </p:nvCxnSpPr>
            <p:spPr>
              <a:xfrm>
                <a:off x="8476736" y="2214351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72">
                <a:extLst>
                  <a:ext uri="{FF2B5EF4-FFF2-40B4-BE49-F238E27FC236}">
                    <a16:creationId xmlns:a16="http://schemas.microsoft.com/office/drawing/2014/main" id="{E180E18E-BDD6-7E52-EB8D-610A6F27C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2753" y="2787659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4" name="直线连接符 73">
                <a:extLst>
                  <a:ext uri="{FF2B5EF4-FFF2-40B4-BE49-F238E27FC236}">
                    <a16:creationId xmlns:a16="http://schemas.microsoft.com/office/drawing/2014/main" id="{F5773899-9D5E-27FB-9A64-32CE9C93E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1526" y="2365828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5" name="直线连接符 74">
                <a:extLst>
                  <a:ext uri="{FF2B5EF4-FFF2-40B4-BE49-F238E27FC236}">
                    <a16:creationId xmlns:a16="http://schemas.microsoft.com/office/drawing/2014/main" id="{8616FBD8-4848-6DC5-9796-C1F955B529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3983" y="2019031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76CF36B2-B58C-FA1C-D135-6075F25279E0}"/>
                </a:ext>
              </a:extLst>
            </p:cNvPr>
            <p:cNvSpPr/>
            <p:nvPr/>
          </p:nvSpPr>
          <p:spPr>
            <a:xfrm>
              <a:off x="7340447" y="3004722"/>
              <a:ext cx="72360" cy="723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C389FD6B-3605-DA23-ECA5-F5862385400D}"/>
                </a:ext>
              </a:extLst>
            </p:cNvPr>
            <p:cNvSpPr/>
            <p:nvPr/>
          </p:nvSpPr>
          <p:spPr>
            <a:xfrm>
              <a:off x="7608333" y="2799850"/>
              <a:ext cx="72360" cy="723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E36A1BE8-11E5-CBAE-74E7-06B7993DC49F}"/>
                </a:ext>
              </a:extLst>
            </p:cNvPr>
            <p:cNvSpPr/>
            <p:nvPr/>
          </p:nvSpPr>
          <p:spPr>
            <a:xfrm>
              <a:off x="7043755" y="2975005"/>
              <a:ext cx="72360" cy="7236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8C834C24-1AA8-29E0-81D5-190A304D0A62}"/>
                </a:ext>
              </a:extLst>
            </p:cNvPr>
            <p:cNvSpPr/>
            <p:nvPr/>
          </p:nvSpPr>
          <p:spPr>
            <a:xfrm>
              <a:off x="7888808" y="2773391"/>
              <a:ext cx="72360" cy="723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B210C54B-FBE8-C31A-517D-F2573E0B45B3}"/>
              </a:ext>
            </a:extLst>
          </p:cNvPr>
          <p:cNvSpPr txBox="1"/>
          <p:nvPr/>
        </p:nvSpPr>
        <p:spPr>
          <a:xfrm>
            <a:off x="8408950" y="3082231"/>
            <a:ext cx="305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Quattrocento" panose="02020502030000000404" pitchFamily="18" charset="0"/>
              </a:rPr>
              <a:t>Different topology (shape): 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359F13F-FBE5-05A3-D3AF-BA113D8DFC6A}"/>
              </a:ext>
            </a:extLst>
          </p:cNvPr>
          <p:cNvSpPr txBox="1"/>
          <p:nvPr/>
        </p:nvSpPr>
        <p:spPr>
          <a:xfrm>
            <a:off x="8326555" y="3496709"/>
            <a:ext cx="3534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>
                <a:latin typeface="Quattrocento" panose="02020502030000000404" pitchFamily="18" charset="0"/>
              </a:rPr>
              <a:t>- Classification: disconnected</a:t>
            </a:r>
          </a:p>
          <a:p>
            <a:r>
              <a:rPr lang="en-US" altLang="zh-SG" dirty="0">
                <a:latin typeface="Quattrocento" panose="02020502030000000404" pitchFamily="18" charset="0"/>
              </a:rPr>
              <a:t>- Regression: connected </a:t>
            </a:r>
          </a:p>
        </p:txBody>
      </p:sp>
      <p:sp>
        <p:nvSpPr>
          <p:cNvPr id="79" name="灯片编号占位符 11">
            <a:extLst>
              <a:ext uri="{FF2B5EF4-FFF2-40B4-BE49-F238E27FC236}">
                <a16:creationId xmlns:a16="http://schemas.microsoft.com/office/drawing/2014/main" id="{73F4C1C1-A164-731D-5CA2-59E28FB7E6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-GB" sz="1800" smtClean="0"/>
              <a:pPr/>
              <a:t>29</a:t>
            </a:fld>
            <a:endParaRPr lang="en-GB" sz="18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F23EEF-C07F-2B10-1299-60D7B75CB3D2}"/>
              </a:ext>
            </a:extLst>
          </p:cNvPr>
          <p:cNvSpPr/>
          <p:nvPr/>
        </p:nvSpPr>
        <p:spPr>
          <a:xfrm>
            <a:off x="282792" y="59125"/>
            <a:ext cx="11481787" cy="74957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24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B585A64-01AD-EB2F-3007-9128A9386A96}"/>
              </a:ext>
            </a:extLst>
          </p:cNvPr>
          <p:cNvSpPr/>
          <p:nvPr/>
        </p:nvSpPr>
        <p:spPr>
          <a:xfrm>
            <a:off x="148085" y="5280897"/>
            <a:ext cx="11514326" cy="15476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240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34251CD-5C36-6C16-A26B-82AAD8275819}"/>
              </a:ext>
            </a:extLst>
          </p:cNvPr>
          <p:cNvSpPr/>
          <p:nvPr/>
        </p:nvSpPr>
        <p:spPr>
          <a:xfrm>
            <a:off x="373383" y="815319"/>
            <a:ext cx="7869054" cy="44049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6941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83F48CEA-0833-2D47-6433-324624B27913}"/>
              </a:ext>
            </a:extLst>
          </p:cNvPr>
          <p:cNvGrpSpPr/>
          <p:nvPr/>
        </p:nvGrpSpPr>
        <p:grpSpPr>
          <a:xfrm>
            <a:off x="0" y="1038232"/>
            <a:ext cx="11522424" cy="5891953"/>
            <a:chOff x="0" y="1038232"/>
            <a:chExt cx="11522424" cy="5891953"/>
          </a:xfrm>
        </p:grpSpPr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3BCBFB47-3EB1-59D2-E077-2EC7B5FBAEEA}"/>
                </a:ext>
              </a:extLst>
            </p:cNvPr>
            <p:cNvGrpSpPr/>
            <p:nvPr/>
          </p:nvGrpSpPr>
          <p:grpSpPr>
            <a:xfrm>
              <a:off x="0" y="4388947"/>
              <a:ext cx="11522424" cy="2541238"/>
              <a:chOff x="-19915" y="4114462"/>
              <a:chExt cx="11522424" cy="2541238"/>
            </a:xfrm>
          </p:grpSpPr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4E23C3B8-A3CC-D78E-54D6-041464A9979F}"/>
                  </a:ext>
                </a:extLst>
              </p:cNvPr>
              <p:cNvGrpSpPr/>
              <p:nvPr/>
            </p:nvGrpSpPr>
            <p:grpSpPr>
              <a:xfrm>
                <a:off x="4327741" y="4114462"/>
                <a:ext cx="7174768" cy="2015937"/>
                <a:chOff x="4327741" y="4114462"/>
                <a:chExt cx="7174768" cy="2015937"/>
              </a:xfrm>
            </p:grpSpPr>
            <p:sp>
              <p:nvSpPr>
                <p:cNvPr id="17" name="矩形 36">
                  <a:extLst>
                    <a:ext uri="{FF2B5EF4-FFF2-40B4-BE49-F238E27FC236}">
                      <a16:creationId xmlns:a16="http://schemas.microsoft.com/office/drawing/2014/main" id="{75322768-F663-9228-FB52-B78D5FEA1DD1}"/>
                    </a:ext>
                  </a:extLst>
                </p:cNvPr>
                <p:cNvSpPr/>
                <p:nvPr/>
              </p:nvSpPr>
              <p:spPr>
                <a:xfrm>
                  <a:off x="4602544" y="4114462"/>
                  <a:ext cx="574246" cy="172222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softEdge rad="317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>
                    <a:latin typeface="Quattrocento" panose="02020502030000000404" pitchFamily="18" charset="0"/>
                  </a:endParaRPr>
                </a:p>
              </p:txBody>
            </p:sp>
            <p:grpSp>
              <p:nvGrpSpPr>
                <p:cNvPr id="9" name="Group 15">
                  <a:extLst>
                    <a:ext uri="{FF2B5EF4-FFF2-40B4-BE49-F238E27FC236}">
                      <a16:creationId xmlns:a16="http://schemas.microsoft.com/office/drawing/2014/main" id="{01CF0910-E6EB-DCC6-0DD0-980DC4D57F5A}"/>
                    </a:ext>
                  </a:extLst>
                </p:cNvPr>
                <p:cNvGrpSpPr/>
                <p:nvPr/>
              </p:nvGrpSpPr>
              <p:grpSpPr>
                <a:xfrm>
                  <a:off x="7775640" y="4865486"/>
                  <a:ext cx="3726869" cy="1104759"/>
                  <a:chOff x="7951912" y="4402772"/>
                  <a:chExt cx="3726869" cy="1104759"/>
                </a:xfrm>
              </p:grpSpPr>
              <p:grpSp>
                <p:nvGrpSpPr>
                  <p:cNvPr id="10" name="Group 104">
                    <a:extLst>
                      <a:ext uri="{FF2B5EF4-FFF2-40B4-BE49-F238E27FC236}">
                        <a16:creationId xmlns:a16="http://schemas.microsoft.com/office/drawing/2014/main" id="{61D4E902-D35F-3B65-CBE9-0DF6AB242CB6}"/>
                      </a:ext>
                    </a:extLst>
                  </p:cNvPr>
                  <p:cNvGrpSpPr/>
                  <p:nvPr/>
                </p:nvGrpSpPr>
                <p:grpSpPr>
                  <a:xfrm>
                    <a:off x="7951912" y="4922756"/>
                    <a:ext cx="3726869" cy="584775"/>
                    <a:chOff x="7951912" y="4811443"/>
                    <a:chExt cx="3726869" cy="584775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2" name="文本框 37">
                          <a:extLst>
                            <a:ext uri="{FF2B5EF4-FFF2-40B4-BE49-F238E27FC236}">
                              <a16:creationId xmlns:a16="http://schemas.microsoft.com/office/drawing/2014/main" id="{33B69F23-497B-A7FE-93FD-94D8B9FA3E2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951912" y="4895667"/>
                          <a:ext cx="746924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lang="en-US" altLang="zh-CN" sz="1600" dirty="0">
                            <a:latin typeface="Quattrocento" panose="020205020300000004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2" name="文本框 37">
                          <a:extLst>
                            <a:ext uri="{FF2B5EF4-FFF2-40B4-BE49-F238E27FC236}">
                              <a16:creationId xmlns:a16="http://schemas.microsoft.com/office/drawing/2014/main" id="{33B69F23-497B-A7FE-93FD-94D8B9FA3E2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951912" y="4895667"/>
                          <a:ext cx="746924" cy="338554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 b="-714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SG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3" name="文本框 38">
                          <a:extLst>
                            <a:ext uri="{FF2B5EF4-FFF2-40B4-BE49-F238E27FC236}">
                              <a16:creationId xmlns:a16="http://schemas.microsoft.com/office/drawing/2014/main" id="{38F84530-ED9B-48D5-79AB-2BCA816298F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650068" y="4895667"/>
                          <a:ext cx="1238277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)/2</m:t>
                                </m:r>
                              </m:oMath>
                            </m:oMathPara>
                          </a14:m>
                          <a:endParaRPr lang="en-US" altLang="zh-CN" sz="1600" dirty="0">
                            <a:latin typeface="Quattrocento" panose="020205020300000004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3" name="文本框 38">
                          <a:extLst>
                            <a:ext uri="{FF2B5EF4-FFF2-40B4-BE49-F238E27FC236}">
                              <a16:creationId xmlns:a16="http://schemas.microsoft.com/office/drawing/2014/main" id="{38F84530-ED9B-48D5-79AB-2BCA816298F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650068" y="4895667"/>
                          <a:ext cx="1238277" cy="338554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b="-1071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SG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4" name="文本框 39">
                          <a:extLst>
                            <a:ext uri="{FF2B5EF4-FFF2-40B4-BE49-F238E27FC236}">
                              <a16:creationId xmlns:a16="http://schemas.microsoft.com/office/drawing/2014/main" id="{AFB75FEC-33A1-D42B-2CC4-8429811A767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076577" y="4895667"/>
                          <a:ext cx="1602204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)/2</m:t>
                                </m:r>
                              </m:oMath>
                            </m:oMathPara>
                          </a14:m>
                          <a:endParaRPr lang="en-US" altLang="zh-CN" sz="1600" dirty="0">
                            <a:latin typeface="Quattrocento" panose="020205020300000004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4" name="文本框 39">
                          <a:extLst>
                            <a:ext uri="{FF2B5EF4-FFF2-40B4-BE49-F238E27FC236}">
                              <a16:creationId xmlns:a16="http://schemas.microsoft.com/office/drawing/2014/main" id="{AFB75FEC-33A1-D42B-2CC4-8429811A767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076577" y="4895667"/>
                          <a:ext cx="1602204" cy="338554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b="-1071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SG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5" name="文本框 24">
                          <a:extLst>
                            <a:ext uri="{FF2B5EF4-FFF2-40B4-BE49-F238E27FC236}">
                              <a16:creationId xmlns:a16="http://schemas.microsoft.com/office/drawing/2014/main" id="{8332344B-8ED6-76E0-B32D-8E558B7955C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831098" y="4811443"/>
                          <a:ext cx="325820" cy="58477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altLang="zh-CN" sz="1600" dirty="0">
                            <a:latin typeface="Quattrocento" panose="02020502030000000404" pitchFamily="18" charset="0"/>
                          </a:endParaRPr>
                        </a:p>
                        <a:p>
                          <a:endParaRPr lang="zh-CN" altLang="en-US" sz="1600" dirty="0">
                            <a:latin typeface="Quattrocento" panose="020205020300000004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5" name="文本框 24">
                          <a:extLst>
                            <a:ext uri="{FF2B5EF4-FFF2-40B4-BE49-F238E27FC236}">
                              <a16:creationId xmlns:a16="http://schemas.microsoft.com/office/drawing/2014/main" id="{8332344B-8ED6-76E0-B32D-8E558B7955C1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9831098" y="4811443"/>
                          <a:ext cx="325820" cy="584775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SG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11" name="直线箭头连接符 40">
                    <a:extLst>
                      <a:ext uri="{FF2B5EF4-FFF2-40B4-BE49-F238E27FC236}">
                        <a16:creationId xmlns:a16="http://schemas.microsoft.com/office/drawing/2014/main" id="{89FEE461-8DB9-D140-3745-16F67F6BA1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815346" y="4402772"/>
                    <a:ext cx="0" cy="463366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prstDash val="sys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文本框 17">
                      <a:extLst>
                        <a:ext uri="{FF2B5EF4-FFF2-40B4-BE49-F238E27FC236}">
                          <a16:creationId xmlns:a16="http://schemas.microsoft.com/office/drawing/2014/main" id="{B0E91B47-0D2C-618C-DCAD-59729B66D66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22230" y="5328852"/>
                      <a:ext cx="386068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oMath>
                        </m:oMathPara>
                      </a14:m>
                      <a:endParaRPr lang="en-US" sz="2800" dirty="0">
                        <a:latin typeface="Quattrocento" panose="020205020300000004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文本框 17">
                      <a:extLst>
                        <a:ext uri="{FF2B5EF4-FFF2-40B4-BE49-F238E27FC236}">
                          <a16:creationId xmlns:a16="http://schemas.microsoft.com/office/drawing/2014/main" id="{B0E91B47-0D2C-618C-DCAD-59729B66D66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22230" y="5328852"/>
                      <a:ext cx="386068" cy="43088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22581" t="-17143" r="-22581" b="-22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SG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" name="文本框 43">
                  <a:extLst>
                    <a:ext uri="{FF2B5EF4-FFF2-40B4-BE49-F238E27FC236}">
                      <a16:creationId xmlns:a16="http://schemas.microsoft.com/office/drawing/2014/main" id="{385E1F73-8456-A2FD-F4BE-8406600B44AE}"/>
                    </a:ext>
                  </a:extLst>
                </p:cNvPr>
                <p:cNvSpPr txBox="1"/>
                <p:nvPr/>
              </p:nvSpPr>
              <p:spPr>
                <a:xfrm>
                  <a:off x="4327741" y="5853400"/>
                  <a:ext cx="117023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1200" dirty="0">
                      <a:latin typeface="Quattrocento" panose="02020502030000000404" pitchFamily="18" charset="0"/>
                    </a:rPr>
                    <a:t>recovery</a:t>
                  </a:r>
                </a:p>
              </p:txBody>
            </p:sp>
            <p:cxnSp>
              <p:nvCxnSpPr>
                <p:cNvPr id="20" name="直线箭头连接符 40">
                  <a:extLst>
                    <a:ext uri="{FF2B5EF4-FFF2-40B4-BE49-F238E27FC236}">
                      <a16:creationId xmlns:a16="http://schemas.microsoft.com/office/drawing/2014/main" id="{AFC9E85E-BC62-6DBE-B10D-3BADB23E6D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25364" y="4707353"/>
                  <a:ext cx="0" cy="54864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5F28A0A4-13A1-553B-E12F-CDE1321C261D}"/>
                  </a:ext>
                </a:extLst>
              </p:cNvPr>
              <p:cNvSpPr txBox="1"/>
              <p:nvPr/>
            </p:nvSpPr>
            <p:spPr>
              <a:xfrm>
                <a:off x="-19915" y="6101702"/>
                <a:ext cx="7852272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SG" sz="1000" dirty="0">
                    <a:latin typeface="Quattrocento" panose="02020502030000000404" pitchFamily="18" charset="0"/>
                  </a:rPr>
                  <a:t>[</a:t>
                </a:r>
                <a:r>
                  <a:rPr lang="en-US" altLang="zh-CN" sz="1000" dirty="0">
                    <a:latin typeface="Quattrocento" panose="02020502030000000404" pitchFamily="18" charset="0"/>
                  </a:rPr>
                  <a:t>1</a:t>
                </a:r>
                <a:r>
                  <a:rPr lang="en-US" altLang="zh-SG" sz="1000" dirty="0">
                    <a:latin typeface="Quattrocento" panose="02020502030000000404" pitchFamily="18" charset="0"/>
                  </a:rPr>
                  <a:t>] Fa</a:t>
                </a:r>
                <a:r>
                  <a:rPr lang="en-SG" altLang="zh-SG" sz="1000" dirty="0" err="1">
                    <a:latin typeface="Quattrocento" panose="02020502030000000404" pitchFamily="18" charset="0"/>
                  </a:rPr>
                  <a:t>yyad</a:t>
                </a:r>
                <a:r>
                  <a:rPr lang="en-SG" altLang="zh-SG" sz="1000" dirty="0">
                    <a:latin typeface="Quattrocento" panose="02020502030000000404" pitchFamily="18" charset="0"/>
                  </a:rPr>
                  <a:t> et al. Multi-Interval Discretization of Continuous-Valued Attributes for Classification Learning. IJCAI. 1993</a:t>
                </a:r>
              </a:p>
              <a:p>
                <a:r>
                  <a:rPr lang="en-SG" altLang="zh-SG" sz="1000" dirty="0">
                    <a:latin typeface="Quattrocento" panose="02020502030000000404" pitchFamily="18" charset="0"/>
                  </a:rPr>
                  <a:t>[2] Li et al. Monocular depth estimation with hierarchical fusion of dilated </a:t>
                </a:r>
                <a:r>
                  <a:rPr lang="en-SG" altLang="zh-SG" sz="1000" dirty="0" err="1">
                    <a:latin typeface="Quattrocento" panose="02020502030000000404" pitchFamily="18" charset="0"/>
                  </a:rPr>
                  <a:t>cnns</a:t>
                </a:r>
                <a:r>
                  <a:rPr lang="en-SG" altLang="zh-SG" sz="1000" dirty="0">
                    <a:latin typeface="Quattrocento" panose="02020502030000000404" pitchFamily="18" charset="0"/>
                  </a:rPr>
                  <a:t> and soft-weighted-sum inference. PR. 2018.</a:t>
                </a:r>
                <a:endParaRPr lang="en-US" altLang="zh-SG" sz="1000" dirty="0">
                  <a:latin typeface="Quattrocento" panose="02020502030000000404" pitchFamily="18" charset="0"/>
                </a:endParaRPr>
              </a:p>
              <a:p>
                <a:r>
                  <a:rPr lang="en-US" altLang="zh-SG" sz="1000" dirty="0">
                    <a:latin typeface="Quattrocento" panose="02020502030000000404" pitchFamily="18" charset="0"/>
                  </a:rPr>
                  <a:t>[3] </a:t>
                </a:r>
                <a:r>
                  <a:rPr lang="en-SG" altLang="zh-SG" sz="1000" dirty="0">
                    <a:latin typeface="Quattrocento" panose="02020502030000000404" pitchFamily="18" charset="0"/>
                  </a:rPr>
                  <a:t>Bhat et al. </a:t>
                </a:r>
                <a:r>
                  <a:rPr lang="en-SG" altLang="zh-SG" sz="1000" dirty="0" err="1">
                    <a:latin typeface="Quattrocento" panose="02020502030000000404" pitchFamily="18" charset="0"/>
                  </a:rPr>
                  <a:t>Adabins</a:t>
                </a:r>
                <a:r>
                  <a:rPr lang="en-SG" altLang="zh-SG" sz="1000" dirty="0">
                    <a:latin typeface="Quattrocento" panose="02020502030000000404" pitchFamily="18" charset="0"/>
                  </a:rPr>
                  <a:t>: Depth estimation using adaptive bins. </a:t>
                </a:r>
                <a:r>
                  <a:rPr lang="en-US" altLang="zh-CN" sz="1000" dirty="0">
                    <a:latin typeface="Quattrocento" panose="02020502030000000404" pitchFamily="18" charset="0"/>
                  </a:rPr>
                  <a:t> CVPR</a:t>
                </a:r>
                <a:r>
                  <a:rPr lang="en-SG" altLang="zh-SG" sz="1000" dirty="0">
                    <a:latin typeface="Quattrocento" panose="02020502030000000404" pitchFamily="18" charset="0"/>
                  </a:rPr>
                  <a:t>. 2021</a:t>
                </a:r>
                <a:endParaRPr lang="zh-SG" altLang="en-US" sz="1000" dirty="0">
                  <a:latin typeface="Quattrocento" panose="02020502030000000404" pitchFamily="18" charset="0"/>
                </a:endParaRPr>
              </a:p>
            </p:txBody>
          </p:sp>
        </p:grp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7EC9EEA-93D7-6AF2-E9FA-E9EFC9C2EDD1}"/>
                </a:ext>
              </a:extLst>
            </p:cNvPr>
            <p:cNvSpPr txBox="1"/>
            <p:nvPr/>
          </p:nvSpPr>
          <p:spPr>
            <a:xfrm>
              <a:off x="440761" y="1493801"/>
              <a:ext cx="6097978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Quattrocento" panose="02020502030000000404" pitchFamily="18" charset="0"/>
                </a:rPr>
                <a:t>Introduce discretization error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Quattrocento" panose="02020502030000000404" pitchFamily="18" charset="0"/>
                </a:rPr>
                <a:t>Lose ordinal relation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AFF0CED-50A5-7ACD-FE08-A4FDE04E054C}"/>
                </a:ext>
              </a:extLst>
            </p:cNvPr>
            <p:cNvSpPr txBox="1"/>
            <p:nvPr/>
          </p:nvSpPr>
          <p:spPr>
            <a:xfrm>
              <a:off x="10600417" y="1038232"/>
              <a:ext cx="91736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SG" sz="2200" dirty="0">
                  <a:latin typeface="Quattrocento" panose="02020502030000000404" pitchFamily="18" charset="0"/>
                </a:rPr>
                <a:t>even:</a:t>
              </a:r>
              <a:endParaRPr lang="zh-SG" altLang="en-US" sz="2200" dirty="0"/>
            </a:p>
          </p:txBody>
        </p:sp>
      </p:grp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7FA20267-93C4-916C-913F-454C4B88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>
                <a:latin typeface="Quattrocento" panose="02020502030000000404" pitchFamily="18" charset="0"/>
              </a:rPr>
              <a:t>3</a:t>
            </a:fld>
            <a:endParaRPr lang="en-SG" dirty="0">
              <a:latin typeface="Quattrocento" panose="02020502030000000404" pitchFamily="18" charset="0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180FF841-E75E-A09C-693C-52D2C2C9E4C2}"/>
              </a:ext>
            </a:extLst>
          </p:cNvPr>
          <p:cNvGrpSpPr/>
          <p:nvPr/>
        </p:nvGrpSpPr>
        <p:grpSpPr>
          <a:xfrm>
            <a:off x="838200" y="2639569"/>
            <a:ext cx="10654845" cy="2807734"/>
            <a:chOff x="847664" y="2191632"/>
            <a:chExt cx="10654845" cy="2807734"/>
          </a:xfrm>
        </p:grpSpPr>
        <p:sp>
          <p:nvSpPr>
            <p:cNvPr id="22" name="矩形 36">
              <a:extLst>
                <a:ext uri="{FF2B5EF4-FFF2-40B4-BE49-F238E27FC236}">
                  <a16:creationId xmlns:a16="http://schemas.microsoft.com/office/drawing/2014/main" id="{416D5A5F-D888-7AFB-DE3A-05F9A5AA41F4}"/>
                </a:ext>
              </a:extLst>
            </p:cNvPr>
            <p:cNvSpPr/>
            <p:nvPr/>
          </p:nvSpPr>
          <p:spPr>
            <a:xfrm>
              <a:off x="6911878" y="2319462"/>
              <a:ext cx="648652" cy="23542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latin typeface="Quattrocento" panose="02020502030000000404" pitchFamily="18" charset="0"/>
              </a:endParaRPr>
            </a:p>
          </p:txBody>
        </p:sp>
        <p:grpSp>
          <p:nvGrpSpPr>
            <p:cNvPr id="23" name="Group 64">
              <a:extLst>
                <a:ext uri="{FF2B5EF4-FFF2-40B4-BE49-F238E27FC236}">
                  <a16:creationId xmlns:a16="http://schemas.microsoft.com/office/drawing/2014/main" id="{AE6D44F1-7B47-1BC9-54E8-5F9CD4B0FD38}"/>
                </a:ext>
              </a:extLst>
            </p:cNvPr>
            <p:cNvGrpSpPr/>
            <p:nvPr/>
          </p:nvGrpSpPr>
          <p:grpSpPr>
            <a:xfrm>
              <a:off x="6749963" y="3171571"/>
              <a:ext cx="1239229" cy="1801462"/>
              <a:chOff x="6797098" y="3369465"/>
              <a:chExt cx="1239229" cy="18014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38">
                    <a:extLst>
                      <a:ext uri="{FF2B5EF4-FFF2-40B4-BE49-F238E27FC236}">
                        <a16:creationId xmlns:a16="http://schemas.microsoft.com/office/drawing/2014/main" id="{0A5328FB-CD7A-A35B-C56F-3357614F8016}"/>
                      </a:ext>
                    </a:extLst>
                  </p:cNvPr>
                  <p:cNvSpPr txBox="1"/>
                  <p:nvPr/>
                </p:nvSpPr>
                <p:spPr>
                  <a:xfrm>
                    <a:off x="7074521" y="4366004"/>
                    <a:ext cx="460704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oMath>
                      </m:oMathPara>
                    </a14:m>
                    <a:endParaRPr lang="en-US" sz="2800" dirty="0">
                      <a:latin typeface="Quattrocento" panose="020205020300000004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文本框 38">
                    <a:extLst>
                      <a:ext uri="{FF2B5EF4-FFF2-40B4-BE49-F238E27FC236}">
                        <a16:creationId xmlns:a16="http://schemas.microsoft.com/office/drawing/2014/main" id="{0A5328FB-CD7A-A35B-C56F-3357614F80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4521" y="4366004"/>
                    <a:ext cx="460704" cy="43088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6216" b="-26471"/>
                    </a:stretch>
                  </a:blipFill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直线箭头连接符 40">
                <a:extLst>
                  <a:ext uri="{FF2B5EF4-FFF2-40B4-BE49-F238E27FC236}">
                    <a16:creationId xmlns:a16="http://schemas.microsoft.com/office/drawing/2014/main" id="{55B883D3-4718-EC75-AE9C-9F8961ED91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02468" y="3369465"/>
                <a:ext cx="0" cy="7315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285E591B-3008-EE58-0BA9-40115F597078}"/>
                  </a:ext>
                </a:extLst>
              </p:cNvPr>
              <p:cNvSpPr txBox="1"/>
              <p:nvPr/>
            </p:nvSpPr>
            <p:spPr>
              <a:xfrm>
                <a:off x="6797098" y="4893928"/>
                <a:ext cx="123922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>
                    <a:latin typeface="Quattrocento" panose="02020502030000000404" pitchFamily="18" charset="0"/>
                  </a:rPr>
                  <a:t>d</a:t>
                </a:r>
                <a:r>
                  <a:rPr lang="en-SG" altLang="zh-SG" sz="1200" dirty="0" err="1">
                    <a:latin typeface="Quattrocento" panose="02020502030000000404" pitchFamily="18" charset="0"/>
                  </a:rPr>
                  <a:t>iscretization</a:t>
                </a:r>
                <a:endParaRPr lang="en-US" sz="1200" dirty="0">
                  <a:latin typeface="Quattrocento" panose="02020502030000000404" pitchFamily="18" charset="0"/>
                </a:endParaRPr>
              </a:p>
            </p:txBody>
          </p:sp>
        </p:grpSp>
        <p:grpSp>
          <p:nvGrpSpPr>
            <p:cNvPr id="45" name="Group 66">
              <a:extLst>
                <a:ext uri="{FF2B5EF4-FFF2-40B4-BE49-F238E27FC236}">
                  <a16:creationId xmlns:a16="http://schemas.microsoft.com/office/drawing/2014/main" id="{8B401B10-1066-78D8-F68A-4A668B72D0BC}"/>
                </a:ext>
              </a:extLst>
            </p:cNvPr>
            <p:cNvGrpSpPr/>
            <p:nvPr/>
          </p:nvGrpSpPr>
          <p:grpSpPr>
            <a:xfrm>
              <a:off x="5358534" y="3687326"/>
              <a:ext cx="1371600" cy="696227"/>
              <a:chOff x="5333477" y="3885220"/>
              <a:chExt cx="1371600" cy="696227"/>
            </a:xfrm>
          </p:grpSpPr>
          <p:sp>
            <p:nvSpPr>
              <p:cNvPr id="46" name="文本框 48">
                <a:extLst>
                  <a:ext uri="{FF2B5EF4-FFF2-40B4-BE49-F238E27FC236}">
                    <a16:creationId xmlns:a16="http://schemas.microsoft.com/office/drawing/2014/main" id="{7DF0863E-1A5F-57E6-C14D-0EAE905123B6}"/>
                  </a:ext>
                </a:extLst>
              </p:cNvPr>
              <p:cNvSpPr txBox="1"/>
              <p:nvPr/>
            </p:nvSpPr>
            <p:spPr>
              <a:xfrm>
                <a:off x="5361704" y="3885220"/>
                <a:ext cx="131514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023E7C"/>
                    </a:solidFill>
                    <a:latin typeface="Quattrocento" panose="02020502030000000404" pitchFamily="18" charset="0"/>
                  </a:rPr>
                  <a:t>Cross</a:t>
                </a:r>
                <a:r>
                  <a:rPr lang="zh-CN" altLang="en-US" dirty="0">
                    <a:solidFill>
                      <a:srgbClr val="023E7C"/>
                    </a:solidFill>
                    <a:latin typeface="Quattrocento" panose="02020502030000000404" pitchFamily="18" charset="0"/>
                  </a:rPr>
                  <a:t> </a:t>
                </a:r>
                <a:endParaRPr lang="en-US" altLang="zh-CN" dirty="0">
                  <a:solidFill>
                    <a:srgbClr val="023E7C"/>
                  </a:solidFill>
                  <a:latin typeface="Quattrocento" panose="02020502030000000404" pitchFamily="18" charset="0"/>
                </a:endParaRPr>
              </a:p>
              <a:p>
                <a:pPr algn="ctr"/>
                <a:r>
                  <a:rPr lang="en-US" altLang="zh-CN" dirty="0">
                    <a:solidFill>
                      <a:srgbClr val="023E7C"/>
                    </a:solidFill>
                    <a:latin typeface="Quattrocento" panose="02020502030000000404" pitchFamily="18" charset="0"/>
                  </a:rPr>
                  <a:t>Entropy</a:t>
                </a:r>
                <a:endParaRPr lang="en-US" dirty="0">
                  <a:solidFill>
                    <a:srgbClr val="023E7C"/>
                  </a:solidFill>
                  <a:latin typeface="Quattrocento" panose="02020502030000000404" pitchFamily="18" charset="0"/>
                </a:endParaRPr>
              </a:p>
            </p:txBody>
          </p:sp>
          <p:cxnSp>
            <p:nvCxnSpPr>
              <p:cNvPr id="47" name="直线箭头连接符 51">
                <a:extLst>
                  <a:ext uri="{FF2B5EF4-FFF2-40B4-BE49-F238E27FC236}">
                    <a16:creationId xmlns:a16="http://schemas.microsoft.com/office/drawing/2014/main" id="{51A36E0A-1F49-6FF0-03B6-4FFA02E3FE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3477" y="4581447"/>
                <a:ext cx="1371600" cy="0"/>
              </a:xfrm>
              <a:prstGeom prst="straightConnector1">
                <a:avLst/>
              </a:prstGeom>
              <a:ln w="19050">
                <a:solidFill>
                  <a:srgbClr val="023E7C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7">
              <a:extLst>
                <a:ext uri="{FF2B5EF4-FFF2-40B4-BE49-F238E27FC236}">
                  <a16:creationId xmlns:a16="http://schemas.microsoft.com/office/drawing/2014/main" id="{811F8C28-62A7-98C4-DB21-C5F18207EC63}"/>
                </a:ext>
              </a:extLst>
            </p:cNvPr>
            <p:cNvGrpSpPr/>
            <p:nvPr/>
          </p:nvGrpSpPr>
          <p:grpSpPr>
            <a:xfrm>
              <a:off x="3362667" y="4136419"/>
              <a:ext cx="1782949" cy="537312"/>
              <a:chOff x="3538939" y="3673705"/>
              <a:chExt cx="1782949" cy="5373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本框 35">
                    <a:extLst>
                      <a:ext uri="{FF2B5EF4-FFF2-40B4-BE49-F238E27FC236}">
                        <a16:creationId xmlns:a16="http://schemas.microsoft.com/office/drawing/2014/main" id="{CC31E336-72B2-C404-684A-9975F53CEFF9}"/>
                      </a:ext>
                    </a:extLst>
                  </p:cNvPr>
                  <p:cNvSpPr txBox="1"/>
                  <p:nvPr/>
                </p:nvSpPr>
                <p:spPr>
                  <a:xfrm>
                    <a:off x="4861184" y="3705396"/>
                    <a:ext cx="460704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</m:oMath>
                      </m:oMathPara>
                    </a14:m>
                    <a:endParaRPr lang="en-US" sz="2800" dirty="0">
                      <a:latin typeface="Quattrocento" panose="020205020300000004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2" name="文本框 35">
                    <a:extLst>
                      <a:ext uri="{FF2B5EF4-FFF2-40B4-BE49-F238E27FC236}">
                        <a16:creationId xmlns:a16="http://schemas.microsoft.com/office/drawing/2014/main" id="{CC31E336-72B2-C404-684A-9975F53CEF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61184" y="3705396"/>
                    <a:ext cx="460704" cy="43088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8919" t="-17647" b="-26471"/>
                    </a:stretch>
                  </a:blipFill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3" name="Group 44">
                <a:extLst>
                  <a:ext uri="{FF2B5EF4-FFF2-40B4-BE49-F238E27FC236}">
                    <a16:creationId xmlns:a16="http://schemas.microsoft.com/office/drawing/2014/main" id="{797783C6-3FFA-2CF3-8967-52960769D269}"/>
                  </a:ext>
                </a:extLst>
              </p:cNvPr>
              <p:cNvGrpSpPr/>
              <p:nvPr/>
            </p:nvGrpSpPr>
            <p:grpSpPr>
              <a:xfrm>
                <a:off x="3538939" y="3673705"/>
                <a:ext cx="1104707" cy="537312"/>
                <a:chOff x="3388336" y="5939725"/>
                <a:chExt cx="1104707" cy="537312"/>
              </a:xfrm>
            </p:grpSpPr>
            <p:sp>
              <p:nvSpPr>
                <p:cNvPr id="64" name="矩形 18">
                  <a:extLst>
                    <a:ext uri="{FF2B5EF4-FFF2-40B4-BE49-F238E27FC236}">
                      <a16:creationId xmlns:a16="http://schemas.microsoft.com/office/drawing/2014/main" id="{85DD40B9-F0DE-908B-FCBC-233918A73D48}"/>
                    </a:ext>
                  </a:extLst>
                </p:cNvPr>
                <p:cNvSpPr/>
                <p:nvPr/>
              </p:nvSpPr>
              <p:spPr>
                <a:xfrm>
                  <a:off x="3388336" y="5939725"/>
                  <a:ext cx="1104707" cy="537312"/>
                </a:xfrm>
                <a:prstGeom prst="rect">
                  <a:avLst/>
                </a:prstGeom>
                <a:solidFill>
                  <a:srgbClr val="F8CCAD"/>
                </a:solidFill>
                <a:ln>
                  <a:noFill/>
                </a:ln>
                <a:effectLst>
                  <a:softEdge rad="317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SG" altLang="en-US" sz="2800">
                    <a:latin typeface="Quattrocento" panose="02020502030000000404" pitchFamily="18" charset="0"/>
                  </a:endParaRPr>
                </a:p>
              </p:txBody>
            </p:sp>
            <p:sp>
              <p:nvSpPr>
                <p:cNvPr id="65" name="TextBox 43">
                  <a:extLst>
                    <a:ext uri="{FF2B5EF4-FFF2-40B4-BE49-F238E27FC236}">
                      <a16:creationId xmlns:a16="http://schemas.microsoft.com/office/drawing/2014/main" id="{5D79E030-CB04-3E1A-EF7D-37A5451AF458}"/>
                    </a:ext>
                  </a:extLst>
                </p:cNvPr>
                <p:cNvSpPr txBox="1"/>
                <p:nvPr/>
              </p:nvSpPr>
              <p:spPr>
                <a:xfrm>
                  <a:off x="3543786" y="6069882"/>
                  <a:ext cx="79380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Quattrocento" panose="02020502030000000404" pitchFamily="18" charset="0"/>
                    </a:rPr>
                    <a:t>classifier</a:t>
                  </a:r>
                </a:p>
              </p:txBody>
            </p:sp>
          </p:grpSp>
        </p:grpSp>
        <p:grpSp>
          <p:nvGrpSpPr>
            <p:cNvPr id="66" name="Group 108">
              <a:extLst>
                <a:ext uri="{FF2B5EF4-FFF2-40B4-BE49-F238E27FC236}">
                  <a16:creationId xmlns:a16="http://schemas.microsoft.com/office/drawing/2014/main" id="{60DE1FC6-5963-6C12-D797-525C54D1561E}"/>
                </a:ext>
              </a:extLst>
            </p:cNvPr>
            <p:cNvGrpSpPr/>
            <p:nvPr/>
          </p:nvGrpSpPr>
          <p:grpSpPr>
            <a:xfrm>
              <a:off x="7971586" y="2432361"/>
              <a:ext cx="3334977" cy="386682"/>
              <a:chOff x="7963710" y="1969647"/>
              <a:chExt cx="3334977" cy="3866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19">
                    <a:extLst>
                      <a:ext uri="{FF2B5EF4-FFF2-40B4-BE49-F238E27FC236}">
                        <a16:creationId xmlns:a16="http://schemas.microsoft.com/office/drawing/2014/main" id="{9AAA994C-D22C-B281-9537-5464EA32D720}"/>
                      </a:ext>
                    </a:extLst>
                  </p:cNvPr>
                  <p:cNvSpPr txBox="1"/>
                  <p:nvPr/>
                </p:nvSpPr>
                <p:spPr>
                  <a:xfrm>
                    <a:off x="7963710" y="2017775"/>
                    <a:ext cx="82505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(0,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en-US" altLang="zh-CN" sz="1600" dirty="0">
                      <a:latin typeface="Quattrocento" panose="020205020300000004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7" name="文本框 19">
                    <a:extLst>
                      <a:ext uri="{FF2B5EF4-FFF2-40B4-BE49-F238E27FC236}">
                        <a16:creationId xmlns:a16="http://schemas.microsoft.com/office/drawing/2014/main" id="{9AAA994C-D22C-B281-9537-5464EA32D7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3710" y="2017775"/>
                    <a:ext cx="825053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14815"/>
                    </a:stretch>
                  </a:blipFill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20">
                    <a:extLst>
                      <a:ext uri="{FF2B5EF4-FFF2-40B4-BE49-F238E27FC236}">
                        <a16:creationId xmlns:a16="http://schemas.microsoft.com/office/drawing/2014/main" id="{C49829E7-B2A8-EF3C-79BF-60925AFC3608}"/>
                      </a:ext>
                    </a:extLst>
                  </p:cNvPr>
                  <p:cNvSpPr txBox="1"/>
                  <p:nvPr/>
                </p:nvSpPr>
                <p:spPr>
                  <a:xfrm>
                    <a:off x="8738182" y="2017775"/>
                    <a:ext cx="85525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en-US" altLang="zh-CN" sz="1600" dirty="0">
                      <a:latin typeface="Quattrocento" panose="020205020300000004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8" name="文本框 20">
                    <a:extLst>
                      <a:ext uri="{FF2B5EF4-FFF2-40B4-BE49-F238E27FC236}">
                        <a16:creationId xmlns:a16="http://schemas.microsoft.com/office/drawing/2014/main" id="{C49829E7-B2A8-EF3C-79BF-60925AFC36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38182" y="2017775"/>
                    <a:ext cx="855257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4815"/>
                    </a:stretch>
                  </a:blipFill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文本框 21">
                    <a:extLst>
                      <a:ext uri="{FF2B5EF4-FFF2-40B4-BE49-F238E27FC236}">
                        <a16:creationId xmlns:a16="http://schemas.microsoft.com/office/drawing/2014/main" id="{AC65BB6D-F4F7-68A8-0EF3-F3380C0DFFB1}"/>
                      </a:ext>
                    </a:extLst>
                  </p:cNvPr>
                  <p:cNvSpPr txBox="1"/>
                  <p:nvPr/>
                </p:nvSpPr>
                <p:spPr>
                  <a:xfrm>
                    <a:off x="9768035" y="1969647"/>
                    <a:ext cx="388883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altLang="zh-CN" sz="1600" dirty="0">
                      <a:latin typeface="Quattrocento" panose="020205020300000004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9" name="文本框 21">
                    <a:extLst>
                      <a:ext uri="{FF2B5EF4-FFF2-40B4-BE49-F238E27FC236}">
                        <a16:creationId xmlns:a16="http://schemas.microsoft.com/office/drawing/2014/main" id="{AC65BB6D-F4F7-68A8-0EF3-F3380C0DFF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68035" y="1969647"/>
                    <a:ext cx="388883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文本框 22">
                    <a:extLst>
                      <a:ext uri="{FF2B5EF4-FFF2-40B4-BE49-F238E27FC236}">
                        <a16:creationId xmlns:a16="http://schemas.microsoft.com/office/drawing/2014/main" id="{2B97B8C6-592B-08BC-FE02-66A0A1C76F36}"/>
                      </a:ext>
                    </a:extLst>
                  </p:cNvPr>
                  <p:cNvSpPr txBox="1"/>
                  <p:nvPr/>
                </p:nvSpPr>
                <p:spPr>
                  <a:xfrm>
                    <a:off x="10202380" y="2017775"/>
                    <a:ext cx="109630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en-US" altLang="zh-CN" sz="1600" dirty="0">
                      <a:latin typeface="Quattrocento" panose="020205020300000004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0" name="文本框 22">
                    <a:extLst>
                      <a:ext uri="{FF2B5EF4-FFF2-40B4-BE49-F238E27FC236}">
                        <a16:creationId xmlns:a16="http://schemas.microsoft.com/office/drawing/2014/main" id="{2B97B8C6-592B-08BC-FE02-66A0A1C76F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02380" y="2017775"/>
                    <a:ext cx="1096307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4815"/>
                    </a:stretch>
                  </a:blipFill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1" name="Group 3">
              <a:extLst>
                <a:ext uri="{FF2B5EF4-FFF2-40B4-BE49-F238E27FC236}">
                  <a16:creationId xmlns:a16="http://schemas.microsoft.com/office/drawing/2014/main" id="{E74D6AB0-D2B8-1466-5C28-B47851223FAA}"/>
                </a:ext>
              </a:extLst>
            </p:cNvPr>
            <p:cNvGrpSpPr/>
            <p:nvPr/>
          </p:nvGrpSpPr>
          <p:grpSpPr>
            <a:xfrm>
              <a:off x="7835970" y="3171571"/>
              <a:ext cx="3555092" cy="1608677"/>
              <a:chOff x="8012242" y="2708857"/>
              <a:chExt cx="3555092" cy="1608677"/>
            </a:xfrm>
          </p:grpSpPr>
          <p:grpSp>
            <p:nvGrpSpPr>
              <p:cNvPr id="72" name="Group 109">
                <a:extLst>
                  <a:ext uri="{FF2B5EF4-FFF2-40B4-BE49-F238E27FC236}">
                    <a16:creationId xmlns:a16="http://schemas.microsoft.com/office/drawing/2014/main" id="{3E42DE5A-CD13-B82C-97EE-B686865B2DE5}"/>
                  </a:ext>
                </a:extLst>
              </p:cNvPr>
              <p:cNvGrpSpPr/>
              <p:nvPr/>
            </p:nvGrpSpPr>
            <p:grpSpPr>
              <a:xfrm>
                <a:off x="8012242" y="3732759"/>
                <a:ext cx="3555092" cy="584775"/>
                <a:chOff x="7861378" y="3732759"/>
                <a:chExt cx="3555092" cy="58477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4" name="文本框 23">
                      <a:extLst>
                        <a:ext uri="{FF2B5EF4-FFF2-40B4-BE49-F238E27FC236}">
                          <a16:creationId xmlns:a16="http://schemas.microsoft.com/office/drawing/2014/main" id="{1DEAB7FA-708C-7B76-3F9A-2BCB25FC63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61378" y="3775575"/>
                      <a:ext cx="89782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600" dirty="0">
                          <a:latin typeface="Quattrocento" panose="02020502030000000404" pitchFamily="18" charset="0"/>
                        </a:rPr>
                        <a:t>class </a:t>
                      </a:r>
                      <a14:m>
                        <m:oMath xmlns:m="http://schemas.openxmlformats.org/officeDocument/2006/math"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a14:m>
                      <a:endParaRPr lang="zh-CN" altLang="en-US" sz="1600" dirty="0">
                        <a:latin typeface="Quattrocento" panose="020205020300000004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4" name="文本框 23">
                      <a:extLst>
                        <a:ext uri="{FF2B5EF4-FFF2-40B4-BE49-F238E27FC236}">
                          <a16:creationId xmlns:a16="http://schemas.microsoft.com/office/drawing/2014/main" id="{1DEAB7FA-708C-7B76-3F9A-2BCB25FC63B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61378" y="3775575"/>
                      <a:ext cx="897829" cy="33855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t="-3571" b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SG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5" name="文本框 24">
                      <a:extLst>
                        <a:ext uri="{FF2B5EF4-FFF2-40B4-BE49-F238E27FC236}">
                          <a16:creationId xmlns:a16="http://schemas.microsoft.com/office/drawing/2014/main" id="{461CB1B8-B9FC-F8CE-A731-4389EC0E45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31098" y="3732759"/>
                      <a:ext cx="32582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altLang="zh-CN" sz="1600" dirty="0">
                        <a:latin typeface="Quattrocento" panose="02020502030000000404" pitchFamily="18" charset="0"/>
                      </a:endParaRPr>
                    </a:p>
                    <a:p>
                      <a:endParaRPr lang="zh-CN" altLang="en-US" sz="1600" dirty="0">
                        <a:latin typeface="Quattrocento" panose="020205020300000004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5" name="文本框 24">
                      <a:extLst>
                        <a:ext uri="{FF2B5EF4-FFF2-40B4-BE49-F238E27FC236}">
                          <a16:creationId xmlns:a16="http://schemas.microsoft.com/office/drawing/2014/main" id="{461CB1B8-B9FC-F8CE-A731-4389EC0E45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31098" y="3732759"/>
                      <a:ext cx="325820" cy="584775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SG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文本框 25">
                      <a:extLst>
                        <a:ext uri="{FF2B5EF4-FFF2-40B4-BE49-F238E27FC236}">
                          <a16:creationId xmlns:a16="http://schemas.microsoft.com/office/drawing/2014/main" id="{60F6FEBB-1A97-18AF-816E-31244F27B0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20001" y="3775575"/>
                      <a:ext cx="89161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600" dirty="0">
                          <a:latin typeface="Quattrocento" panose="02020502030000000404" pitchFamily="18" charset="0"/>
                        </a:rPr>
                        <a:t>class </a:t>
                      </a:r>
                      <a14:m>
                        <m:oMath xmlns:m="http://schemas.openxmlformats.org/officeDocument/2006/math"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zh-CN" altLang="en-US" sz="1600" dirty="0">
                        <a:latin typeface="Quattrocento" panose="020205020300000004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6" name="文本框 25">
                      <a:extLst>
                        <a:ext uri="{FF2B5EF4-FFF2-40B4-BE49-F238E27FC236}">
                          <a16:creationId xmlns:a16="http://schemas.microsoft.com/office/drawing/2014/main" id="{60F6FEBB-1A97-18AF-816E-31244F27B05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20001" y="3775575"/>
                      <a:ext cx="891618" cy="338554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t="-3571" b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SG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文本框 27">
                      <a:extLst>
                        <a:ext uri="{FF2B5EF4-FFF2-40B4-BE49-F238E27FC236}">
                          <a16:creationId xmlns:a16="http://schemas.microsoft.com/office/drawing/2014/main" id="{4917810C-4859-0FE8-D10A-78EA874B78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65365" y="3775575"/>
                      <a:ext cx="125110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CN" sz="1600" dirty="0">
                          <a:latin typeface="Quattrocento" panose="02020502030000000404" pitchFamily="18" charset="0"/>
                        </a:rPr>
                        <a:t>class </a:t>
                      </a:r>
                      <a14:m>
                        <m:oMath xmlns:m="http://schemas.openxmlformats.org/officeDocument/2006/math"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a14:m>
                      <a:endParaRPr lang="zh-CN" altLang="en-US" sz="1600" dirty="0">
                        <a:latin typeface="Quattrocento" panose="020205020300000004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文本框 27">
                      <a:extLst>
                        <a:ext uri="{FF2B5EF4-FFF2-40B4-BE49-F238E27FC236}">
                          <a16:creationId xmlns:a16="http://schemas.microsoft.com/office/drawing/2014/main" id="{4917810C-4859-0FE8-D10A-78EA874B78E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65365" y="3775575"/>
                      <a:ext cx="1251105" cy="338554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t="-3571" b="-2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SG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3" name="直线箭头连接符 40">
                <a:extLst>
                  <a:ext uri="{FF2B5EF4-FFF2-40B4-BE49-F238E27FC236}">
                    <a16:creationId xmlns:a16="http://schemas.microsoft.com/office/drawing/2014/main" id="{119DDA33-0B64-D0D9-C0D7-CED9DF116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15346" y="2708857"/>
                <a:ext cx="0" cy="73152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65">
              <a:extLst>
                <a:ext uri="{FF2B5EF4-FFF2-40B4-BE49-F238E27FC236}">
                  <a16:creationId xmlns:a16="http://schemas.microsoft.com/office/drawing/2014/main" id="{FB001132-562D-1872-91D2-94459478A3E8}"/>
                </a:ext>
              </a:extLst>
            </p:cNvPr>
            <p:cNvGrpSpPr/>
            <p:nvPr/>
          </p:nvGrpSpPr>
          <p:grpSpPr>
            <a:xfrm>
              <a:off x="847664" y="3707681"/>
              <a:ext cx="2313411" cy="1274234"/>
              <a:chOff x="1675434" y="3345866"/>
              <a:chExt cx="2313411" cy="12742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文本框 8">
                    <a:extLst>
                      <a:ext uri="{FF2B5EF4-FFF2-40B4-BE49-F238E27FC236}">
                        <a16:creationId xmlns:a16="http://schemas.microsoft.com/office/drawing/2014/main" id="{26234E48-E717-8172-6E80-D368FC92166B}"/>
                      </a:ext>
                    </a:extLst>
                  </p:cNvPr>
                  <p:cNvSpPr txBox="1"/>
                  <p:nvPr/>
                </p:nvSpPr>
                <p:spPr>
                  <a:xfrm>
                    <a:off x="3723003" y="3767539"/>
                    <a:ext cx="265842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800" dirty="0">
                      <a:latin typeface="Quattrocento" panose="020205020300000004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9" name="文本框 8">
                    <a:extLst>
                      <a:ext uri="{FF2B5EF4-FFF2-40B4-BE49-F238E27FC236}">
                        <a16:creationId xmlns:a16="http://schemas.microsoft.com/office/drawing/2014/main" id="{26234E48-E717-8172-6E80-D368FC9216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3003" y="3767539"/>
                    <a:ext cx="265842" cy="43088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8182" r="-9091"/>
                    </a:stretch>
                  </a:blipFill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0" name="Group 68">
                <a:extLst>
                  <a:ext uri="{FF2B5EF4-FFF2-40B4-BE49-F238E27FC236}">
                    <a16:creationId xmlns:a16="http://schemas.microsoft.com/office/drawing/2014/main" id="{F5A606E0-830C-4451-A869-3BA24FD0A882}"/>
                  </a:ext>
                </a:extLst>
              </p:cNvPr>
              <p:cNvGrpSpPr/>
              <p:nvPr/>
            </p:nvGrpSpPr>
            <p:grpSpPr>
              <a:xfrm>
                <a:off x="2379453" y="3345866"/>
                <a:ext cx="1140579" cy="1274234"/>
                <a:chOff x="1844608" y="2251887"/>
                <a:chExt cx="1140579" cy="1274234"/>
              </a:xfrm>
            </p:grpSpPr>
            <p:sp>
              <p:nvSpPr>
                <p:cNvPr id="84" name="梯形 33">
                  <a:extLst>
                    <a:ext uri="{FF2B5EF4-FFF2-40B4-BE49-F238E27FC236}">
                      <a16:creationId xmlns:a16="http://schemas.microsoft.com/office/drawing/2014/main" id="{01ACE475-5B05-29E7-51B5-8820067146A6}"/>
                    </a:ext>
                  </a:extLst>
                </p:cNvPr>
                <p:cNvSpPr/>
                <p:nvPr/>
              </p:nvSpPr>
              <p:spPr>
                <a:xfrm rot="5400000">
                  <a:off x="1777781" y="2318714"/>
                  <a:ext cx="1274234" cy="1140579"/>
                </a:xfrm>
                <a:prstGeom prst="trapezoid">
                  <a:avLst>
                    <a:gd name="adj" fmla="val 37727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softEdge rad="317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Quattrocento" panose="02020502030000000404" pitchFamily="18" charset="0"/>
                  </a:endParaRPr>
                </a:p>
              </p:txBody>
            </p:sp>
            <p:sp>
              <p:nvSpPr>
                <p:cNvPr id="85" name="TextBox 75">
                  <a:extLst>
                    <a:ext uri="{FF2B5EF4-FFF2-40B4-BE49-F238E27FC236}">
                      <a16:creationId xmlns:a16="http://schemas.microsoft.com/office/drawing/2014/main" id="{82C786B6-4F5D-020B-A625-E60588D15D04}"/>
                    </a:ext>
                  </a:extLst>
                </p:cNvPr>
                <p:cNvSpPr txBox="1"/>
                <p:nvPr/>
              </p:nvSpPr>
              <p:spPr>
                <a:xfrm>
                  <a:off x="1959173" y="2658171"/>
                  <a:ext cx="7670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Quattrocento" panose="02020502030000000404" pitchFamily="18" charset="0"/>
                    </a:rPr>
                    <a:t>image encoder</a:t>
                  </a:r>
                </a:p>
              </p:txBody>
            </p:sp>
          </p:grpSp>
          <p:grpSp>
            <p:nvGrpSpPr>
              <p:cNvPr id="81" name="Group 69">
                <a:extLst>
                  <a:ext uri="{FF2B5EF4-FFF2-40B4-BE49-F238E27FC236}">
                    <a16:creationId xmlns:a16="http://schemas.microsoft.com/office/drawing/2014/main" id="{38BEFE83-85BA-59FE-6EF2-8B746AAA2C66}"/>
                  </a:ext>
                </a:extLst>
              </p:cNvPr>
              <p:cNvGrpSpPr/>
              <p:nvPr/>
            </p:nvGrpSpPr>
            <p:grpSpPr>
              <a:xfrm>
                <a:off x="1675434" y="3752150"/>
                <a:ext cx="553357" cy="641728"/>
                <a:chOff x="1569005" y="1686094"/>
                <a:chExt cx="553357" cy="641728"/>
              </a:xfrm>
            </p:grpSpPr>
            <p:sp>
              <p:nvSpPr>
                <p:cNvPr id="82" name="TextBox 70">
                  <a:extLst>
                    <a:ext uri="{FF2B5EF4-FFF2-40B4-BE49-F238E27FC236}">
                      <a16:creationId xmlns:a16="http://schemas.microsoft.com/office/drawing/2014/main" id="{41A69881-0F32-5797-3CF2-1BFB4E4E8835}"/>
                    </a:ext>
                  </a:extLst>
                </p:cNvPr>
                <p:cNvSpPr txBox="1"/>
                <p:nvPr/>
              </p:nvSpPr>
              <p:spPr>
                <a:xfrm>
                  <a:off x="1569005" y="2050823"/>
                  <a:ext cx="55335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Quattrocento" panose="02020502030000000404" pitchFamily="18" charset="0"/>
                    </a:rPr>
                    <a:t>input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文本框 14">
                      <a:extLst>
                        <a:ext uri="{FF2B5EF4-FFF2-40B4-BE49-F238E27FC236}">
                          <a16:creationId xmlns:a16="http://schemas.microsoft.com/office/drawing/2014/main" id="{8BBEB1FF-7926-DD45-D02E-8600255DF3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98134" y="1686094"/>
                      <a:ext cx="2882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sz="2800" dirty="0">
                        <a:latin typeface="Quattrocento" panose="020205020300000004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3" name="文本框 14">
                      <a:extLst>
                        <a:ext uri="{FF2B5EF4-FFF2-40B4-BE49-F238E27FC236}">
                          <a16:creationId xmlns:a16="http://schemas.microsoft.com/office/drawing/2014/main" id="{8BBEB1FF-7926-DD45-D02E-8600255DF3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98134" y="1686094"/>
                      <a:ext cx="288220" cy="430887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l="-12500" r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SG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00E70FED-1643-AF9A-64FA-992FD973FC26}"/>
                </a:ext>
              </a:extLst>
            </p:cNvPr>
            <p:cNvSpPr/>
            <p:nvPr/>
          </p:nvSpPr>
          <p:spPr>
            <a:xfrm>
              <a:off x="6820235" y="2191632"/>
              <a:ext cx="4682274" cy="2807734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endParaRPr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BBE420BE-C324-CBE8-CFA9-07681F3F61FF}"/>
              </a:ext>
            </a:extLst>
          </p:cNvPr>
          <p:cNvGrpSpPr/>
          <p:nvPr/>
        </p:nvGrpSpPr>
        <p:grpSpPr>
          <a:xfrm>
            <a:off x="846897" y="2268781"/>
            <a:ext cx="6535892" cy="1274234"/>
            <a:chOff x="856361" y="2051665"/>
            <a:chExt cx="6535892" cy="1274234"/>
          </a:xfrm>
        </p:grpSpPr>
        <p:grpSp>
          <p:nvGrpSpPr>
            <p:cNvPr id="48" name="Group 79">
              <a:extLst>
                <a:ext uri="{FF2B5EF4-FFF2-40B4-BE49-F238E27FC236}">
                  <a16:creationId xmlns:a16="http://schemas.microsoft.com/office/drawing/2014/main" id="{562F93AC-67FC-FA20-779A-7E3F3FCA2D2F}"/>
                </a:ext>
              </a:extLst>
            </p:cNvPr>
            <p:cNvGrpSpPr/>
            <p:nvPr/>
          </p:nvGrpSpPr>
          <p:grpSpPr>
            <a:xfrm>
              <a:off x="856361" y="2051665"/>
              <a:ext cx="2313411" cy="1274234"/>
              <a:chOff x="1675434" y="3345866"/>
              <a:chExt cx="2313411" cy="127423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6856D527-2EC7-7EE6-8ADB-016343CCDD9E}"/>
                      </a:ext>
                    </a:extLst>
                  </p:cNvPr>
                  <p:cNvSpPr txBox="1"/>
                  <p:nvPr/>
                </p:nvSpPr>
                <p:spPr>
                  <a:xfrm>
                    <a:off x="3723003" y="3767539"/>
                    <a:ext cx="265842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800" dirty="0">
                      <a:latin typeface="Quattrocento" panose="020205020300000004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6856D527-2EC7-7EE6-8ADB-016343CCDD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3003" y="3767539"/>
                    <a:ext cx="265842" cy="43088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3636" r="-13636"/>
                    </a:stretch>
                  </a:blipFill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0" name="Group 40">
                <a:extLst>
                  <a:ext uri="{FF2B5EF4-FFF2-40B4-BE49-F238E27FC236}">
                    <a16:creationId xmlns:a16="http://schemas.microsoft.com/office/drawing/2014/main" id="{E8CB9EE3-E728-FD84-B237-5BE94D6E82E8}"/>
                  </a:ext>
                </a:extLst>
              </p:cNvPr>
              <p:cNvGrpSpPr/>
              <p:nvPr/>
            </p:nvGrpSpPr>
            <p:grpSpPr>
              <a:xfrm>
                <a:off x="2379453" y="3345866"/>
                <a:ext cx="1140579" cy="1274234"/>
                <a:chOff x="1844608" y="2251887"/>
                <a:chExt cx="1140579" cy="1274234"/>
              </a:xfrm>
            </p:grpSpPr>
            <p:sp>
              <p:nvSpPr>
                <p:cNvPr id="54" name="梯形 33">
                  <a:extLst>
                    <a:ext uri="{FF2B5EF4-FFF2-40B4-BE49-F238E27FC236}">
                      <a16:creationId xmlns:a16="http://schemas.microsoft.com/office/drawing/2014/main" id="{C1C5BEA1-8035-3E50-CAA0-754358EB5E4A}"/>
                    </a:ext>
                  </a:extLst>
                </p:cNvPr>
                <p:cNvSpPr/>
                <p:nvPr/>
              </p:nvSpPr>
              <p:spPr>
                <a:xfrm rot="5400000">
                  <a:off x="1777781" y="2318714"/>
                  <a:ext cx="1274234" cy="1140579"/>
                </a:xfrm>
                <a:prstGeom prst="trapezoid">
                  <a:avLst>
                    <a:gd name="adj" fmla="val 37727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  <a:effectLst>
                  <a:softEdge rad="317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 dirty="0">
                    <a:latin typeface="Quattrocento" panose="02020502030000000404" pitchFamily="18" charset="0"/>
                  </a:endParaRPr>
                </a:p>
              </p:txBody>
            </p:sp>
            <p:sp>
              <p:nvSpPr>
                <p:cNvPr id="55" name="TextBox 34">
                  <a:extLst>
                    <a:ext uri="{FF2B5EF4-FFF2-40B4-BE49-F238E27FC236}">
                      <a16:creationId xmlns:a16="http://schemas.microsoft.com/office/drawing/2014/main" id="{524FBD77-4022-C4EA-5015-069B486EDB8F}"/>
                    </a:ext>
                  </a:extLst>
                </p:cNvPr>
                <p:cNvSpPr txBox="1"/>
                <p:nvPr/>
              </p:nvSpPr>
              <p:spPr>
                <a:xfrm>
                  <a:off x="1959173" y="2658171"/>
                  <a:ext cx="7670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Quattrocento" panose="02020502030000000404" pitchFamily="18" charset="0"/>
                    </a:rPr>
                    <a:t>image encoder</a:t>
                  </a:r>
                </a:p>
              </p:txBody>
            </p:sp>
          </p:grpSp>
          <p:grpSp>
            <p:nvGrpSpPr>
              <p:cNvPr id="51" name="Group 39">
                <a:extLst>
                  <a:ext uri="{FF2B5EF4-FFF2-40B4-BE49-F238E27FC236}">
                    <a16:creationId xmlns:a16="http://schemas.microsoft.com/office/drawing/2014/main" id="{B43B08F4-0ACA-57D6-CE1B-EFB6C30C3FB9}"/>
                  </a:ext>
                </a:extLst>
              </p:cNvPr>
              <p:cNvGrpSpPr/>
              <p:nvPr/>
            </p:nvGrpSpPr>
            <p:grpSpPr>
              <a:xfrm>
                <a:off x="1675434" y="3752150"/>
                <a:ext cx="553357" cy="641728"/>
                <a:chOff x="1569005" y="1686094"/>
                <a:chExt cx="553357" cy="641728"/>
              </a:xfrm>
            </p:grpSpPr>
            <p:sp>
              <p:nvSpPr>
                <p:cNvPr id="52" name="TextBox 33">
                  <a:extLst>
                    <a:ext uri="{FF2B5EF4-FFF2-40B4-BE49-F238E27FC236}">
                      <a16:creationId xmlns:a16="http://schemas.microsoft.com/office/drawing/2014/main" id="{834B6303-3DF5-2153-44A9-DED0E925FFC7}"/>
                    </a:ext>
                  </a:extLst>
                </p:cNvPr>
                <p:cNvSpPr txBox="1"/>
                <p:nvPr/>
              </p:nvSpPr>
              <p:spPr>
                <a:xfrm>
                  <a:off x="1569005" y="2050823"/>
                  <a:ext cx="55335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Quattrocento" panose="02020502030000000404" pitchFamily="18" charset="0"/>
                    </a:rPr>
                    <a:t>input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文本框 14">
                      <a:extLst>
                        <a:ext uri="{FF2B5EF4-FFF2-40B4-BE49-F238E27FC236}">
                          <a16:creationId xmlns:a16="http://schemas.microsoft.com/office/drawing/2014/main" id="{3D949E61-1E7A-6630-3098-C314C0F0D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98134" y="1686094"/>
                      <a:ext cx="288220" cy="43088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sz="2800" dirty="0">
                        <a:latin typeface="Quattrocento" panose="020205020300000004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文本框 14">
                      <a:extLst>
                        <a:ext uri="{FF2B5EF4-FFF2-40B4-BE49-F238E27FC236}">
                          <a16:creationId xmlns:a16="http://schemas.microsoft.com/office/drawing/2014/main" id="{3D949E61-1E7A-6630-3098-C314C0F0DC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98134" y="1686094"/>
                      <a:ext cx="288220" cy="430887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l="-12500" r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SG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56" name="Group 112">
              <a:extLst>
                <a:ext uri="{FF2B5EF4-FFF2-40B4-BE49-F238E27FC236}">
                  <a16:creationId xmlns:a16="http://schemas.microsoft.com/office/drawing/2014/main" id="{01C872A0-3803-C03D-0D2A-A939F1B85676}"/>
                </a:ext>
              </a:extLst>
            </p:cNvPr>
            <p:cNvGrpSpPr/>
            <p:nvPr/>
          </p:nvGrpSpPr>
          <p:grpSpPr>
            <a:xfrm>
              <a:off x="3332995" y="2422453"/>
              <a:ext cx="1728816" cy="537312"/>
              <a:chOff x="3509267" y="1959739"/>
              <a:chExt cx="1728816" cy="5373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本框 17">
                    <a:extLst>
                      <a:ext uri="{FF2B5EF4-FFF2-40B4-BE49-F238E27FC236}">
                        <a16:creationId xmlns:a16="http://schemas.microsoft.com/office/drawing/2014/main" id="{4C8ECB32-B7DD-8B3A-2778-BEAE77EA8C7E}"/>
                      </a:ext>
                    </a:extLst>
                  </p:cNvPr>
                  <p:cNvSpPr txBox="1"/>
                  <p:nvPr/>
                </p:nvSpPr>
                <p:spPr>
                  <a:xfrm>
                    <a:off x="4944989" y="2012952"/>
                    <a:ext cx="293094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800" dirty="0">
                      <a:latin typeface="Quattrocento" panose="020205020300000004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7" name="文本框 17">
                    <a:extLst>
                      <a:ext uri="{FF2B5EF4-FFF2-40B4-BE49-F238E27FC236}">
                        <a16:creationId xmlns:a16="http://schemas.microsoft.com/office/drawing/2014/main" id="{4C8ECB32-B7DD-8B3A-2778-BEAE77EA8C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4989" y="2012952"/>
                    <a:ext cx="293094" cy="430887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25000" t="-17143" r="-25000" b="-22857"/>
                    </a:stretch>
                  </a:blipFill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8" name="Group 42">
                <a:extLst>
                  <a:ext uri="{FF2B5EF4-FFF2-40B4-BE49-F238E27FC236}">
                    <a16:creationId xmlns:a16="http://schemas.microsoft.com/office/drawing/2014/main" id="{7072E1A2-884C-F375-76F6-7F0FA7174503}"/>
                  </a:ext>
                </a:extLst>
              </p:cNvPr>
              <p:cNvGrpSpPr/>
              <p:nvPr/>
            </p:nvGrpSpPr>
            <p:grpSpPr>
              <a:xfrm>
                <a:off x="3509267" y="1959739"/>
                <a:ext cx="1111673" cy="537312"/>
                <a:chOff x="3548578" y="2620347"/>
                <a:chExt cx="1111673" cy="537312"/>
              </a:xfrm>
            </p:grpSpPr>
            <p:sp>
              <p:nvSpPr>
                <p:cNvPr id="59" name="矩形 21">
                  <a:extLst>
                    <a:ext uri="{FF2B5EF4-FFF2-40B4-BE49-F238E27FC236}">
                      <a16:creationId xmlns:a16="http://schemas.microsoft.com/office/drawing/2014/main" id="{B242F4D2-464D-E2C8-CDB0-A64DE30E0044}"/>
                    </a:ext>
                  </a:extLst>
                </p:cNvPr>
                <p:cNvSpPr/>
                <p:nvPr/>
              </p:nvSpPr>
              <p:spPr>
                <a:xfrm>
                  <a:off x="3548578" y="2620347"/>
                  <a:ext cx="1111673" cy="537312"/>
                </a:xfrm>
                <a:prstGeom prst="rect">
                  <a:avLst/>
                </a:prstGeom>
                <a:solidFill>
                  <a:srgbClr val="A9D28E"/>
                </a:solidFill>
                <a:ln>
                  <a:noFill/>
                </a:ln>
                <a:effectLst>
                  <a:softEdge rad="3175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SG" altLang="en-US" sz="2800">
                    <a:latin typeface="Quattrocento" panose="02020502030000000404" pitchFamily="18" charset="0"/>
                  </a:endParaRPr>
                </a:p>
              </p:txBody>
            </p:sp>
            <p:sp>
              <p:nvSpPr>
                <p:cNvPr id="60" name="TextBox 37">
                  <a:extLst>
                    <a:ext uri="{FF2B5EF4-FFF2-40B4-BE49-F238E27FC236}">
                      <a16:creationId xmlns:a16="http://schemas.microsoft.com/office/drawing/2014/main" id="{A8154B34-ABFC-2574-6551-08556CFFFA84}"/>
                    </a:ext>
                  </a:extLst>
                </p:cNvPr>
                <p:cNvSpPr txBox="1"/>
                <p:nvPr/>
              </p:nvSpPr>
              <p:spPr>
                <a:xfrm>
                  <a:off x="3686672" y="2748177"/>
                  <a:ext cx="83548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 err="1">
                      <a:latin typeface="Quattrocento" panose="02020502030000000404" pitchFamily="18" charset="0"/>
                    </a:rPr>
                    <a:t>regressor</a:t>
                  </a:r>
                  <a:endParaRPr lang="en-US" sz="1200" dirty="0">
                    <a:latin typeface="Quattrocento" panose="02020502030000000404" pitchFamily="18" charset="0"/>
                  </a:endParaRPr>
                </a:p>
              </p:txBody>
            </p:sp>
          </p:grpSp>
        </p:grpSp>
        <p:grpSp>
          <p:nvGrpSpPr>
            <p:cNvPr id="86" name="Group 63">
              <a:extLst>
                <a:ext uri="{FF2B5EF4-FFF2-40B4-BE49-F238E27FC236}">
                  <a16:creationId xmlns:a16="http://schemas.microsoft.com/office/drawing/2014/main" id="{EF82900A-DEE5-0552-89B5-B9D98E98F22F}"/>
                </a:ext>
              </a:extLst>
            </p:cNvPr>
            <p:cNvGrpSpPr/>
            <p:nvPr/>
          </p:nvGrpSpPr>
          <p:grpSpPr>
            <a:xfrm>
              <a:off x="5307326" y="2214174"/>
              <a:ext cx="2084927" cy="692379"/>
              <a:chOff x="5282269" y="2412068"/>
              <a:chExt cx="2084927" cy="6923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本框 37">
                    <a:extLst>
                      <a:ext uri="{FF2B5EF4-FFF2-40B4-BE49-F238E27FC236}">
                        <a16:creationId xmlns:a16="http://schemas.microsoft.com/office/drawing/2014/main" id="{D897E67B-0F35-51AA-C5A8-FDA156E9F7C6}"/>
                      </a:ext>
                    </a:extLst>
                  </p:cNvPr>
                  <p:cNvSpPr txBox="1"/>
                  <p:nvPr/>
                </p:nvSpPr>
                <p:spPr>
                  <a:xfrm>
                    <a:off x="7074102" y="2673560"/>
                    <a:ext cx="293094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800" dirty="0">
                      <a:latin typeface="Quattrocento" panose="020205020300000004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7" name="文本框 37">
                    <a:extLst>
                      <a:ext uri="{FF2B5EF4-FFF2-40B4-BE49-F238E27FC236}">
                        <a16:creationId xmlns:a16="http://schemas.microsoft.com/office/drawing/2014/main" id="{D897E67B-0F35-51AA-C5A8-FDA156E9F7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4102" y="2673560"/>
                    <a:ext cx="293094" cy="430887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25000" r="-25000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8" name="直线箭头连接符 45">
                <a:extLst>
                  <a:ext uri="{FF2B5EF4-FFF2-40B4-BE49-F238E27FC236}">
                    <a16:creationId xmlns:a16="http://schemas.microsoft.com/office/drawing/2014/main" id="{E833490D-307B-13A0-85C9-79E1EC1C3A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3477" y="2889003"/>
                <a:ext cx="1371600" cy="0"/>
              </a:xfrm>
              <a:prstGeom prst="straightConnector1">
                <a:avLst/>
              </a:prstGeom>
              <a:ln w="19050">
                <a:solidFill>
                  <a:srgbClr val="023E7C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文本框 46">
                <a:extLst>
                  <a:ext uri="{FF2B5EF4-FFF2-40B4-BE49-F238E27FC236}">
                    <a16:creationId xmlns:a16="http://schemas.microsoft.com/office/drawing/2014/main" id="{F3851553-9CF2-94BC-5E2B-953244070F1B}"/>
                  </a:ext>
                </a:extLst>
              </p:cNvPr>
              <p:cNvSpPr txBox="1"/>
              <p:nvPr/>
            </p:nvSpPr>
            <p:spPr>
              <a:xfrm>
                <a:off x="5282269" y="2412068"/>
                <a:ext cx="1485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dirty="0">
                    <a:solidFill>
                      <a:srgbClr val="023E7C"/>
                    </a:solidFill>
                    <a:latin typeface="Quattrocento" panose="02020502030000000404" pitchFamily="18" charset="0"/>
                  </a:rPr>
                  <a:t>L2 or L1 Loss</a:t>
                </a:r>
                <a:endParaRPr lang="en-US" dirty="0">
                  <a:solidFill>
                    <a:srgbClr val="023E7C"/>
                  </a:solidFill>
                  <a:latin typeface="Quattrocento" panose="02020502030000000404" pitchFamily="18" charset="0"/>
                </a:endParaRPr>
              </a:p>
            </p:txBody>
          </p:sp>
        </p:grpSp>
      </p:grpSp>
      <p:sp>
        <p:nvSpPr>
          <p:cNvPr id="99" name="Title 1">
            <a:extLst>
              <a:ext uri="{FF2B5EF4-FFF2-40B4-BE49-F238E27FC236}">
                <a16:creationId xmlns:a16="http://schemas.microsoft.com/office/drawing/2014/main" id="{4D7A5262-6B6A-5B14-E75B-624393233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1" y="116212"/>
            <a:ext cx="10515600" cy="8104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Quattrocento" panose="02020502030000000404" pitchFamily="18" charset="0"/>
                <a:cs typeface="Times New Roman" panose="02020603050405020304" pitchFamily="18" charset="0"/>
              </a:rPr>
              <a:t>Q1 - Classification performs Better</a:t>
            </a:r>
            <a:endParaRPr lang="en-SG" sz="3600" b="1" dirty="0">
              <a:latin typeface="Quattrocento" panose="020205020300000004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43">
            <a:extLst>
              <a:ext uri="{FF2B5EF4-FFF2-40B4-BE49-F238E27FC236}">
                <a16:creationId xmlns:a16="http://schemas.microsoft.com/office/drawing/2014/main" id="{BD565470-DAF2-83CD-921A-75D7D86395A8}"/>
              </a:ext>
            </a:extLst>
          </p:cNvPr>
          <p:cNvSpPr txBox="1"/>
          <p:nvPr/>
        </p:nvSpPr>
        <p:spPr>
          <a:xfrm>
            <a:off x="440762" y="1041889"/>
            <a:ext cx="103420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Quattrocento" panose="02020502030000000404" pitchFamily="18" charset="0"/>
              </a:rPr>
              <a:t>Solving regression-type problems as classification results in better performance,</a:t>
            </a:r>
          </a:p>
        </p:txBody>
      </p:sp>
    </p:spTree>
    <p:extLst>
      <p:ext uri="{BB962C8B-B14F-4D97-AF65-F5344CB8AC3E}">
        <p14:creationId xmlns:p14="http://schemas.microsoft.com/office/powerpoint/2010/main" val="418000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6F845-A1CE-4FCA-DA97-49FD4685A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>
            <a:extLst>
              <a:ext uri="{FF2B5EF4-FFF2-40B4-BE49-F238E27FC236}">
                <a16:creationId xmlns:a16="http://schemas.microsoft.com/office/drawing/2014/main" id="{407F86EE-22E3-F8C6-DB60-5035168D2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084" y="1815527"/>
            <a:ext cx="11027571" cy="1471613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Quattrocento" panose="02020802030000000404" pitchFamily="18" charset="0"/>
              </a:rPr>
              <a:t>Deep Regression Representation Learning with Topology</a:t>
            </a:r>
            <a:endParaRPr lang="en-SG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48120-D051-B654-61C1-A29AB63E8F6E}"/>
              </a:ext>
            </a:extLst>
          </p:cNvPr>
          <p:cNvSpPr txBox="1"/>
          <p:nvPr/>
        </p:nvSpPr>
        <p:spPr>
          <a:xfrm>
            <a:off x="9269506" y="3570861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Quattrocento" panose="02020502030000000404" pitchFamily="18" charset="0"/>
              </a:rPr>
              <a:t> </a:t>
            </a:r>
            <a:r>
              <a:rPr lang="en-US" altLang="zh-CN" sz="2400" dirty="0">
                <a:latin typeface="Quattrocento" panose="02020502030000000404" pitchFamily="18" charset="0"/>
              </a:rPr>
              <a:t>ICML,</a:t>
            </a:r>
            <a:r>
              <a:rPr lang="zh-CN" altLang="en-US" sz="2400" dirty="0">
                <a:latin typeface="Quattrocento" panose="02020502030000000404" pitchFamily="18" charset="0"/>
              </a:rPr>
              <a:t> </a:t>
            </a:r>
            <a:r>
              <a:rPr lang="en-US" altLang="zh-CN" sz="2400" dirty="0">
                <a:latin typeface="Quattrocento" panose="02020502030000000404" pitchFamily="18" charset="0"/>
              </a:rPr>
              <a:t>2024</a:t>
            </a:r>
            <a:endParaRPr lang="en-US" sz="2400" dirty="0">
              <a:latin typeface="Quattrocento" panose="02020502030000000404" pitchFamily="18" charset="0"/>
            </a:endParaRP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231B7EBA-3B60-D841-652A-C213B0FAA3C4}"/>
              </a:ext>
            </a:extLst>
          </p:cNvPr>
          <p:cNvSpPr txBox="1"/>
          <p:nvPr/>
        </p:nvSpPr>
        <p:spPr>
          <a:xfrm>
            <a:off x="499556" y="5541309"/>
            <a:ext cx="111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SG" altLang="zh-CN" sz="2400" dirty="0">
                <a:latin typeface="Quattrocento" panose="02020502030000000404" pitchFamily="18" charset="0"/>
              </a:rPr>
              <a:t>Key Contribution</a:t>
            </a:r>
            <a:r>
              <a:rPr lang="zh-CN" altLang="en-US" sz="2400" dirty="0">
                <a:latin typeface="Quattrocento" panose="02020502030000000404" pitchFamily="18" charset="0"/>
              </a:rPr>
              <a:t> </a:t>
            </a:r>
            <a:r>
              <a:rPr lang="en-US" altLang="zh-CN" sz="2400" dirty="0">
                <a:latin typeface="Quattrocento" panose="02020502030000000404" pitchFamily="18" charset="0"/>
              </a:rPr>
              <a:t>--</a:t>
            </a:r>
            <a:r>
              <a:rPr lang="zh-CN" altLang="en-US" sz="2400" b="1" i="1" dirty="0">
                <a:latin typeface="Quattrocento" panose="02020502030000000404" pitchFamily="18" charset="0"/>
              </a:rPr>
              <a:t> </a:t>
            </a:r>
            <a:r>
              <a:rPr lang="en-US" altLang="zh-CN" sz="2400" dirty="0">
                <a:latin typeface="Quattrocento" panose="02020502030000000404" pitchFamily="18" charset="0"/>
              </a:rPr>
              <a:t>reveal the desirable topology of regression feature manifold </a:t>
            </a:r>
          </a:p>
        </p:txBody>
      </p:sp>
    </p:spTree>
    <p:extLst>
      <p:ext uri="{BB962C8B-B14F-4D97-AF65-F5344CB8AC3E}">
        <p14:creationId xmlns:p14="http://schemas.microsoft.com/office/powerpoint/2010/main" val="881444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5BE0-3C8D-C0E1-B229-2C4653C2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02357"/>
            <a:ext cx="11125538" cy="810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Quattrocento" panose="02020502030000000404" pitchFamily="18" charset="0"/>
              </a:rPr>
              <a:t>Topology</a:t>
            </a:r>
            <a:endParaRPr lang="en-SG" sz="3600" b="1" dirty="0">
              <a:latin typeface="Quattrocento" panose="020205020300000004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65DF3A-E821-FAA9-BD6B-8483A99D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31</a:t>
            </a:fld>
            <a:endParaRPr lang="en-SG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AF35EB-26B7-A83B-3F2D-5DAB9105214F}"/>
              </a:ext>
            </a:extLst>
          </p:cNvPr>
          <p:cNvSpPr txBox="1"/>
          <p:nvPr/>
        </p:nvSpPr>
        <p:spPr>
          <a:xfrm>
            <a:off x="428345" y="1288355"/>
            <a:ext cx="1092545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spcAft>
                <a:spcPts val="1200"/>
              </a:spcAft>
              <a:defRPr/>
            </a:pPr>
            <a:r>
              <a:rPr kumimoji="1" lang="en-US" altLang="zh-CN" sz="2200" dirty="0">
                <a:latin typeface="Quattrocento" panose="02020502030000000404" pitchFamily="18" charset="0"/>
              </a:rPr>
              <a:t>The representation </a:t>
            </a:r>
            <a:r>
              <a:rPr kumimoji="1" lang="en-US" altLang="zh-CN" sz="2200" b="1" dirty="0">
                <a:solidFill>
                  <a:srgbClr val="C00000"/>
                </a:solidFill>
                <a:latin typeface="Quattrocento" panose="02020502030000000404" pitchFamily="18" charset="0"/>
              </a:rPr>
              <a:t>topologies of regression and classification are fundamentally different</a:t>
            </a:r>
            <a:r>
              <a:rPr kumimoji="1" lang="en-US" altLang="zh-CN" sz="2200" dirty="0">
                <a:latin typeface="Quattrocento" panose="02020502030000000404" pitchFamily="18" charset="0"/>
              </a:rPr>
              <a:t>, due to the learning objective.</a:t>
            </a:r>
          </a:p>
          <a:p>
            <a:pPr defTabSz="914377">
              <a:spcAft>
                <a:spcPts val="1200"/>
              </a:spcAft>
              <a:defRPr/>
            </a:pPr>
            <a:r>
              <a:rPr kumimoji="1" lang="en-US" altLang="zh-CN" sz="2200" dirty="0">
                <a:latin typeface="Quattrocento" panose="02020502030000000404" pitchFamily="18" charset="0"/>
              </a:rPr>
              <a:t>- What topology (‘shape’) should the feature space have for effective regression?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0471FD-74D1-3064-65B3-3B851D1F5A99}"/>
              </a:ext>
            </a:extLst>
          </p:cNvPr>
          <p:cNvSpPr txBox="1"/>
          <p:nvPr/>
        </p:nvSpPr>
        <p:spPr>
          <a:xfrm>
            <a:off x="428345" y="3100410"/>
            <a:ext cx="6141303" cy="1107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SG" altLang="zh-SG" sz="2200" b="1" dirty="0">
                <a:latin typeface="Quattrocento" panose="02020502030000000404" pitchFamily="18" charset="0"/>
                <a:cs typeface="Calibri" panose="020F0502020204030204" pitchFamily="34" charset="0"/>
              </a:rPr>
              <a:t>Desirable Representation (Conclusion):</a:t>
            </a:r>
          </a:p>
          <a:p>
            <a:r>
              <a:rPr lang="en-SG" altLang="zh-SG" sz="2200" dirty="0">
                <a:latin typeface="Quattrocento" panose="02020502030000000404" pitchFamily="18" charset="0"/>
                <a:cs typeface="Calibri" panose="020F0502020204030204" pitchFamily="34" charset="0"/>
              </a:rPr>
              <a:t>- Intrinsic dimension equals the target space</a:t>
            </a:r>
          </a:p>
          <a:p>
            <a:r>
              <a:rPr lang="en-SG" altLang="zh-SG" sz="2200" dirty="0">
                <a:latin typeface="Quattrocento" panose="02020502030000000404" pitchFamily="18" charset="0"/>
                <a:cs typeface="Calibri" panose="020F0502020204030204" pitchFamily="34" charset="0"/>
              </a:rPr>
              <a:t>- Topologically similar to the target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F136FA-183D-5D74-324A-6F2791092888}"/>
                  </a:ext>
                </a:extLst>
              </p:cNvPr>
              <p:cNvSpPr txBox="1"/>
              <p:nvPr/>
            </p:nvSpPr>
            <p:spPr>
              <a:xfrm>
                <a:off x="428345" y="4733177"/>
                <a:ext cx="6518555" cy="1477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r>
                  <a:rPr lang="en-US" altLang="zh-CN" sz="2200" dirty="0">
                    <a:latin typeface="Quattrocento" panose="02020502030000000404" pitchFamily="18" charset="0"/>
                    <a:sym typeface="+mn-lt"/>
                  </a:rPr>
                  <a:t>We arrive at this conclusion by establishing </a:t>
                </a:r>
                <a:r>
                  <a:rPr lang="en-US" altLang="zh-CN" sz="2200" b="1" dirty="0">
                    <a:latin typeface="Quattrocento" panose="02020502030000000404" pitchFamily="18" charset="0"/>
                    <a:sym typeface="+mn-lt"/>
                  </a:rPr>
                  <a:t>two connections</a:t>
                </a:r>
                <a:r>
                  <a:rPr lang="en-US" altLang="zh-CN" sz="2200" dirty="0">
                    <a:latin typeface="Quattrocento" panose="02020502030000000404" pitchFamily="18" charset="0"/>
                    <a:sym typeface="+mn-lt"/>
                  </a:rPr>
                  <a:t>:</a:t>
                </a:r>
              </a:p>
              <a:p>
                <a:r>
                  <a:rPr lang="en-SG" altLang="zh-SG" sz="2200" dirty="0">
                    <a:latin typeface="Quattrocento" panose="02020502030000000404" pitchFamily="18" charset="0"/>
                    <a:cs typeface="Calibri" panose="020F0502020204030204" pitchFamily="34" charset="0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𝐻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𝑍</m:t>
                        </m:r>
                      </m:e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𝑌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⟺</m:t>
                    </m:r>
                  </m:oMath>
                </a14:m>
                <a:r>
                  <a:rPr lang="en-US" altLang="zh-CN" sz="2200" dirty="0">
                    <a:latin typeface="Quattrocento" panose="02020502030000000404" pitchFamily="18" charset="0"/>
                    <a:cs typeface="Times New Roman" panose="02020603050405020304" pitchFamily="18" charset="0"/>
                    <a:sym typeface="+mn-lt"/>
                  </a:rPr>
                  <a:t> Intrinsic dimension</a:t>
                </a:r>
                <a:endParaRPr lang="en-SG" altLang="zh-SG" sz="2200" dirty="0">
                  <a:latin typeface="Quattrocento" panose="02020502030000000404" pitchFamily="18" charset="0"/>
                  <a:cs typeface="Calibri" panose="020F0502020204030204" pitchFamily="34" charset="0"/>
                </a:endParaRPr>
              </a:p>
              <a:p>
                <a:r>
                  <a:rPr lang="en-US" altLang="zh-CN" sz="2200" dirty="0">
                    <a:latin typeface="Quattrocento" panose="02020502030000000404" pitchFamily="18" charset="0"/>
                    <a:cs typeface="Times New Roman" panose="02020603050405020304" pitchFamily="18" charset="0"/>
                    <a:sym typeface="+mn-lt"/>
                  </a:rPr>
                  <a:t>-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𝐻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𝑍</m:t>
                        </m:r>
                      </m:e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𝑌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,  </m:t>
                    </m:r>
                    <m:r>
                      <a:rPr lang="en-US" altLang="zh-CN" sz="22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𝐻</m:t>
                    </m:r>
                    <m:d>
                      <m:dPr>
                        <m:ctrlP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𝑌</m:t>
                        </m:r>
                      </m:e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𝑍</m:t>
                        </m:r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⟺</m:t>
                    </m:r>
                  </m:oMath>
                </a14:m>
                <a:r>
                  <a:rPr lang="en-US" altLang="zh-CN" sz="2200" dirty="0">
                    <a:latin typeface="Quattrocento" panose="02020502030000000404" pitchFamily="18" charset="0"/>
                    <a:cs typeface="Times New Roman" panose="02020603050405020304" pitchFamily="18" charset="0"/>
                    <a:sym typeface="+mn-lt"/>
                  </a:rPr>
                  <a:t> Homeomorphism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F136FA-183D-5D74-324A-6F2791092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45" y="4733177"/>
                <a:ext cx="6518555" cy="1477328"/>
              </a:xfrm>
              <a:prstGeom prst="rect">
                <a:avLst/>
              </a:prstGeom>
              <a:blipFill>
                <a:blip r:embed="rId2"/>
                <a:stretch>
                  <a:fillRect l="-1165" t="-2542" b="-508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F506583E-E2B9-FFB1-C9A6-A2DF048C5579}"/>
              </a:ext>
            </a:extLst>
          </p:cNvPr>
          <p:cNvGrpSpPr/>
          <p:nvPr/>
        </p:nvGrpSpPr>
        <p:grpSpPr>
          <a:xfrm>
            <a:off x="7189092" y="2501923"/>
            <a:ext cx="3586577" cy="4186800"/>
            <a:chOff x="-34593" y="1895655"/>
            <a:chExt cx="2689933" cy="313927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D3F16AE-A693-0A55-3620-1CDBC90AB349}"/>
                </a:ext>
              </a:extLst>
            </p:cNvPr>
            <p:cNvSpPr txBox="1"/>
            <p:nvPr/>
          </p:nvSpPr>
          <p:spPr>
            <a:xfrm>
              <a:off x="122842" y="3573589"/>
              <a:ext cx="22928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Quattrocento" panose="02020502030000000404" pitchFamily="18" charset="0"/>
                </a:rPr>
                <a:t>Different topology (shape): 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1A202D5-8C38-624C-F528-408752AC1E16}"/>
                </a:ext>
              </a:extLst>
            </p:cNvPr>
            <p:cNvSpPr txBox="1"/>
            <p:nvPr/>
          </p:nvSpPr>
          <p:spPr>
            <a:xfrm>
              <a:off x="-4665" y="1895655"/>
              <a:ext cx="11123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SG" dirty="0">
                  <a:latin typeface="Quattrocento" panose="02020502030000000404" pitchFamily="18" charset="0"/>
                </a:rPr>
                <a:t>Question </a:t>
              </a:r>
              <a:r>
                <a:rPr kumimoji="1" lang="en-US" altLang="zh-CN" dirty="0">
                  <a:latin typeface="Quattrocento" panose="02020502030000000404" pitchFamily="18" charset="0"/>
                </a:rPr>
                <a:t>3</a:t>
              </a:r>
              <a:r>
                <a:rPr kumimoji="1" lang="en-US" altLang="zh-SG" dirty="0">
                  <a:latin typeface="Quattrocento" panose="02020502030000000404" pitchFamily="18" charset="0"/>
                </a:rPr>
                <a:t>:  </a:t>
              </a:r>
              <a:endParaRPr kumimoji="1" lang="zh-SG" altLang="en-US" dirty="0">
                <a:latin typeface="Quattrocento" panose="02020502030000000404" pitchFamily="18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0A4F71F-1B79-4EFE-AE0A-391B93373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46" y="2165999"/>
              <a:ext cx="2256929" cy="1117365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A7A25B-F98D-F60B-011E-4D9E452DD67A}"/>
                </a:ext>
              </a:extLst>
            </p:cNvPr>
            <p:cNvSpPr txBox="1"/>
            <p:nvPr/>
          </p:nvSpPr>
          <p:spPr>
            <a:xfrm>
              <a:off x="-34593" y="3241089"/>
              <a:ext cx="12252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SG" dirty="0">
                  <a:latin typeface="Quattrocento" panose="02020502030000000404" pitchFamily="18" charset="0"/>
                </a:rPr>
                <a:t>classification</a:t>
              </a:r>
              <a:endParaRPr lang="zh-SG" altLang="en-US" dirty="0">
                <a:latin typeface="Quattrocento" panose="020205020300000004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89DBE15-FC57-8505-D911-32046D2C1387}"/>
                </a:ext>
              </a:extLst>
            </p:cNvPr>
            <p:cNvSpPr txBox="1"/>
            <p:nvPr/>
          </p:nvSpPr>
          <p:spPr>
            <a:xfrm>
              <a:off x="1163720" y="3241089"/>
              <a:ext cx="105892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SG" dirty="0">
                  <a:latin typeface="Quattrocento" panose="02020502030000000404" pitchFamily="18" charset="0"/>
                </a:rPr>
                <a:t>regression</a:t>
              </a:r>
              <a:endParaRPr lang="zh-SG" altLang="en-US" dirty="0">
                <a:latin typeface="Quattrocento" panose="02020502030000000404" pitchFamily="18" charset="0"/>
              </a:endParaRPr>
            </a:p>
          </p:txBody>
        </p:sp>
        <p:sp>
          <p:nvSpPr>
            <p:cNvPr id="19" name="五边形 18">
              <a:extLst>
                <a:ext uri="{FF2B5EF4-FFF2-40B4-BE49-F238E27FC236}">
                  <a16:creationId xmlns:a16="http://schemas.microsoft.com/office/drawing/2014/main" id="{F4D2E47F-13B6-FDFD-1E90-EEAC06EBD75A}"/>
                </a:ext>
              </a:extLst>
            </p:cNvPr>
            <p:cNvSpPr/>
            <p:nvPr/>
          </p:nvSpPr>
          <p:spPr>
            <a:xfrm>
              <a:off x="122842" y="4550293"/>
              <a:ext cx="2401310" cy="484632"/>
            </a:xfrm>
            <a:prstGeom prst="homePlat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SG" dirty="0">
                  <a:solidFill>
                    <a:schemeClr val="tx1"/>
                  </a:solidFill>
                  <a:latin typeface="Quattrocento" panose="02020502030000000404" pitchFamily="18" charset="0"/>
                </a:rPr>
                <a:t>Desirable topology (shape) of feature manifolds</a:t>
              </a:r>
              <a:endParaRPr kumimoji="1" lang="zh-SG" altLang="en-US" dirty="0">
                <a:solidFill>
                  <a:schemeClr val="tx1"/>
                </a:solidFill>
                <a:latin typeface="Quattrocento" panose="02020502030000000404" pitchFamily="18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235EFE5-E9D9-EF9F-F5FA-2DAD76B67C4E}"/>
                </a:ext>
              </a:extLst>
            </p:cNvPr>
            <p:cNvSpPr txBox="1"/>
            <p:nvPr/>
          </p:nvSpPr>
          <p:spPr>
            <a:xfrm>
              <a:off x="20211" y="3937134"/>
              <a:ext cx="2635129" cy="4847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SG" b="1" dirty="0">
                  <a:latin typeface="Quattrocento" panose="02020502030000000404" pitchFamily="18" charset="0"/>
                </a:rPr>
                <a:t>- </a:t>
              </a:r>
              <a:r>
                <a:rPr lang="en-US" altLang="zh-SG" dirty="0">
                  <a:latin typeface="Quattrocento" panose="02020502030000000404" pitchFamily="18" charset="0"/>
                </a:rPr>
                <a:t>Classification: disconnected</a:t>
              </a:r>
            </a:p>
            <a:p>
              <a:r>
                <a:rPr lang="en-US" altLang="zh-SG" b="1" dirty="0">
                  <a:latin typeface="Quattrocento" panose="02020502030000000404" pitchFamily="18" charset="0"/>
                </a:rPr>
                <a:t>- </a:t>
              </a:r>
              <a:r>
                <a:rPr lang="en-US" altLang="zh-SG" dirty="0">
                  <a:latin typeface="Quattrocento" panose="02020502030000000404" pitchFamily="18" charset="0"/>
                </a:rPr>
                <a:t>Regression: connected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1553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5BE0-3C8D-C0E1-B229-2C4653C2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02357"/>
            <a:ext cx="11125538" cy="810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Quattrocento" panose="02020502030000000404" pitchFamily="18" charset="0"/>
              </a:rPr>
              <a:t>Theoretical Analysis </a:t>
            </a:r>
            <a:endParaRPr lang="en-SG" sz="3600" b="1" dirty="0">
              <a:latin typeface="Quattrocento" panose="020205020300000004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65DF3A-E821-FAA9-BD6B-8483A99D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32</a:t>
            </a:fld>
            <a:endParaRPr lang="en-SG" dirty="0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AA8BA902-69D0-E070-260D-80ECB3D6EDF9}"/>
              </a:ext>
            </a:extLst>
          </p:cNvPr>
          <p:cNvGrpSpPr/>
          <p:nvPr/>
        </p:nvGrpSpPr>
        <p:grpSpPr>
          <a:xfrm>
            <a:off x="2851176" y="1128081"/>
            <a:ext cx="7825072" cy="2085708"/>
            <a:chOff x="2851176" y="1128081"/>
            <a:chExt cx="7825072" cy="2085708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4D3240B-6364-3302-FEA7-C3FCFAF6A361}"/>
                </a:ext>
              </a:extLst>
            </p:cNvPr>
            <p:cNvSpPr txBox="1"/>
            <p:nvPr/>
          </p:nvSpPr>
          <p:spPr>
            <a:xfrm>
              <a:off x="4580248" y="1128081"/>
              <a:ext cx="6096000" cy="400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b="1" dirty="0">
                  <a:solidFill>
                    <a:srgbClr val="0070C0"/>
                  </a:solidFill>
                  <a:latin typeface="Quattrocento" panose="02020502030000000404" pitchFamily="18" charset="0"/>
                </a:rPr>
                <a:t>Intrinsic dimension equals the target space</a:t>
              </a:r>
              <a:endParaRPr lang="zh-SG" altLang="en-US" sz="2000" dirty="0">
                <a:latin typeface="Quattrocento" panose="02020502030000000404" pitchFamily="18" charset="0"/>
              </a:endParaRPr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F55CA165-2546-AEE3-B50A-EC5E5A1438A7}"/>
                </a:ext>
              </a:extLst>
            </p:cNvPr>
            <p:cNvGrpSpPr/>
            <p:nvPr/>
          </p:nvGrpSpPr>
          <p:grpSpPr>
            <a:xfrm>
              <a:off x="2851176" y="1770690"/>
              <a:ext cx="4976911" cy="1443099"/>
              <a:chOff x="2851176" y="1770690"/>
              <a:chExt cx="4976911" cy="1443099"/>
            </a:xfrm>
          </p:grpSpPr>
          <p:pic>
            <p:nvPicPr>
              <p:cNvPr id="64" name="图片 63">
                <a:extLst>
                  <a:ext uri="{FF2B5EF4-FFF2-40B4-BE49-F238E27FC236}">
                    <a16:creationId xmlns:a16="http://schemas.microsoft.com/office/drawing/2014/main" id="{E7210F5D-072C-3D62-C16F-40CF1BD33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2748" y="2006202"/>
                <a:ext cx="4155339" cy="70737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0272407D-EF2C-7C52-90B1-CA9F13C66E50}"/>
                      </a:ext>
                    </a:extLst>
                  </p:cNvPr>
                  <p:cNvSpPr txBox="1"/>
                  <p:nvPr/>
                </p:nvSpPr>
                <p:spPr>
                  <a:xfrm rot="18900000">
                    <a:off x="2851176" y="2794843"/>
                    <a:ext cx="791843" cy="40011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+mn-lt"/>
                            </a:rPr>
                            <m:t>⟺</m:t>
                          </m:r>
                        </m:oMath>
                      </m:oMathPara>
                    </a14:m>
                    <a:endParaRPr lang="zh-SG" altLang="en-US" sz="2000" dirty="0">
                      <a:latin typeface="Quattrocento" panose="02020502030000000404" pitchFamily="18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0" name="文本框 59">
                    <a:extLst>
                      <a:ext uri="{FF2B5EF4-FFF2-40B4-BE49-F238E27FC236}">
                        <a16:creationId xmlns:a16="http://schemas.microsoft.com/office/drawing/2014/main" id="{0272407D-EF2C-7C52-90B1-CA9F13C66E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8900000">
                    <a:off x="2851176" y="2794843"/>
                    <a:ext cx="791843" cy="40011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9036D79-0AB6-AA19-6688-2627DA9786B4}"/>
                  </a:ext>
                </a:extLst>
              </p:cNvPr>
              <p:cNvSpPr/>
              <p:nvPr/>
            </p:nvSpPr>
            <p:spPr>
              <a:xfrm>
                <a:off x="3661215" y="1861919"/>
                <a:ext cx="2487925" cy="94012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SG" sz="2400" dirty="0">
                  <a:ln>
                    <a:solidFill>
                      <a:schemeClr val="accent4">
                        <a:lumMod val="75000"/>
                      </a:schemeClr>
                    </a:solidFill>
                  </a:ln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42E3910-B951-A801-4725-23E5B2E16C64}"/>
                  </a:ext>
                </a:extLst>
              </p:cNvPr>
              <p:cNvSpPr/>
              <p:nvPr/>
            </p:nvSpPr>
            <p:spPr>
              <a:xfrm>
                <a:off x="6959041" y="2233449"/>
                <a:ext cx="763288" cy="44364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zh-SG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0FAB3F32-5187-6716-2E30-D0F3242E8457}"/>
                  </a:ext>
                </a:extLst>
              </p:cNvPr>
              <p:cNvSpPr txBox="1"/>
              <p:nvPr/>
            </p:nvSpPr>
            <p:spPr>
              <a:xfrm>
                <a:off x="3755524" y="2844457"/>
                <a:ext cx="265371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latin typeface="Quattrocento" panose="02020502030000000404" pitchFamily="18" charset="0"/>
                    <a:cs typeface="Calibri" panose="020F0502020204030204" pitchFamily="34" charset="0"/>
                    <a:sym typeface="+mn-lt"/>
                  </a:rPr>
                  <a:t>Generalization Error</a:t>
                </a:r>
                <a:r>
                  <a:rPr lang="zh-CN" altLang="en-US" sz="1800" dirty="0">
                    <a:latin typeface="Quattrocento" panose="02020502030000000404" pitchFamily="18" charset="0"/>
                    <a:cs typeface="Calibri" panose="020F0502020204030204" pitchFamily="34" charset="0"/>
                  </a:rPr>
                  <a:t> </a:t>
                </a:r>
                <a:endParaRPr lang="zh-SG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6F49ADA3-E3B7-62DD-EACF-06F3BB4A86CA}"/>
                      </a:ext>
                    </a:extLst>
                  </p:cNvPr>
                  <p:cNvSpPr txBox="1"/>
                  <p:nvPr/>
                </p:nvSpPr>
                <p:spPr>
                  <a:xfrm rot="10800000">
                    <a:off x="5920458" y="2079114"/>
                    <a:ext cx="1308434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lt"/>
                            </a:rPr>
                            <m:t>⟸</m:t>
                          </m:r>
                        </m:oMath>
                      </m:oMathPara>
                    </a14:m>
                    <a:endParaRPr lang="zh-SG" altLang="en-US" dirty="0">
                      <a:solidFill>
                        <a:schemeClr val="accent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文本框 12">
                    <a:extLst>
                      <a:ext uri="{FF2B5EF4-FFF2-40B4-BE49-F238E27FC236}">
                        <a16:creationId xmlns:a16="http://schemas.microsoft.com/office/drawing/2014/main" id="{6F49ADA3-E3B7-62DD-EACF-06F3BB4A86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0800000">
                    <a:off x="5920458" y="2079114"/>
                    <a:ext cx="1308434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EBBD09E-023A-F75D-2EF7-AB1D6778E9D6}"/>
                  </a:ext>
                </a:extLst>
              </p:cNvPr>
              <p:cNvSpPr txBox="1"/>
              <p:nvPr/>
            </p:nvSpPr>
            <p:spPr>
              <a:xfrm>
                <a:off x="6149140" y="1770690"/>
                <a:ext cx="1260308" cy="38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chemeClr val="accent1"/>
                    </a:solidFill>
                    <a:latin typeface="Quattrocento" panose="02020502030000000404" pitchFamily="18" charset="0"/>
                    <a:cs typeface="Calibri" panose="020F0502020204030204" pitchFamily="34" charset="0"/>
                    <a:sym typeface="+mn-lt"/>
                  </a:rPr>
                  <a:t>Bounded</a:t>
                </a:r>
                <a:endParaRPr lang="zh-SG" altLang="en-US" dirty="0">
                  <a:solidFill>
                    <a:schemeClr val="accent1"/>
                  </a:solidFill>
                </a:endParaRPr>
              </a:p>
            </p:txBody>
          </p:sp>
        </p:grp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EB02B95B-B7A3-6B70-C1DD-95E0CC27D481}"/>
              </a:ext>
            </a:extLst>
          </p:cNvPr>
          <p:cNvGrpSpPr/>
          <p:nvPr/>
        </p:nvGrpSpPr>
        <p:grpSpPr>
          <a:xfrm>
            <a:off x="8075721" y="1631896"/>
            <a:ext cx="4001575" cy="1101492"/>
            <a:chOff x="8075721" y="1631896"/>
            <a:chExt cx="4001575" cy="1101492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EFAF47C7-39AB-BD19-1B22-09E2A15A9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75721" y="1931532"/>
              <a:ext cx="4001575" cy="800901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648A8DA-4326-C22D-307A-B34A5F1AFC0D}"/>
                </a:ext>
              </a:extLst>
            </p:cNvPr>
            <p:cNvSpPr/>
            <p:nvPr/>
          </p:nvSpPr>
          <p:spPr>
            <a:xfrm>
              <a:off x="8080460" y="1802717"/>
              <a:ext cx="763288" cy="52307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SG" sz="24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C116646-264E-A74E-C5A7-81EB3A15C4EE}"/>
                </a:ext>
              </a:extLst>
            </p:cNvPr>
            <p:cNvSpPr/>
            <p:nvPr/>
          </p:nvSpPr>
          <p:spPr>
            <a:xfrm>
              <a:off x="10294604" y="2209759"/>
              <a:ext cx="763288" cy="52362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altLang="zh-SG" sz="2400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4DF4AABD-A6F4-CB8D-8438-2BA6B6AA575B}"/>
                    </a:ext>
                  </a:extLst>
                </p:cNvPr>
                <p:cNvSpPr txBox="1"/>
                <p:nvPr/>
              </p:nvSpPr>
              <p:spPr>
                <a:xfrm rot="10800000">
                  <a:off x="8608541" y="1663916"/>
                  <a:ext cx="21617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+mn-lt"/>
                          </a:rPr>
                          <m:t>⟸</m:t>
                        </m:r>
                      </m:oMath>
                    </m:oMathPara>
                  </a14:m>
                  <a:endParaRPr lang="zh-SG" alt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4DF4AABD-A6F4-CB8D-8438-2BA6B6AA57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0800000">
                  <a:off x="8608541" y="1663916"/>
                  <a:ext cx="21617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01645F0-B48A-126C-9AD0-D6BEF946C3A8}"/>
                </a:ext>
              </a:extLst>
            </p:cNvPr>
            <p:cNvSpPr txBox="1"/>
            <p:nvPr/>
          </p:nvSpPr>
          <p:spPr>
            <a:xfrm>
              <a:off x="9925311" y="1631896"/>
              <a:ext cx="1260308" cy="38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chemeClr val="accent1"/>
                  </a:solidFill>
                  <a:latin typeface="Quattrocento" panose="02020502030000000404" pitchFamily="18" charset="0"/>
                  <a:cs typeface="Calibri" panose="020F0502020204030204" pitchFamily="34" charset="0"/>
                  <a:sym typeface="+mn-lt"/>
                </a:rPr>
                <a:t>Bounded</a:t>
              </a:r>
              <a:endParaRPr lang="zh-SG" alt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95EAEDF3-F011-4554-4621-97A20750E3FD}"/>
              </a:ext>
            </a:extLst>
          </p:cNvPr>
          <p:cNvGrpSpPr/>
          <p:nvPr/>
        </p:nvGrpSpPr>
        <p:grpSpPr>
          <a:xfrm>
            <a:off x="5005879" y="2677093"/>
            <a:ext cx="5515104" cy="960039"/>
            <a:chOff x="5005879" y="2677093"/>
            <a:chExt cx="5515104" cy="96003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7EC35CC-3764-9D17-CAF3-24ABFCB4F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66748" y="2883628"/>
              <a:ext cx="1154235" cy="3347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D50D2CCB-223C-90DC-7629-80AB8FD09032}"/>
                    </a:ext>
                  </a:extLst>
                </p:cNvPr>
                <p:cNvSpPr txBox="1"/>
                <p:nvPr/>
              </p:nvSpPr>
              <p:spPr>
                <a:xfrm>
                  <a:off x="7400709" y="2848544"/>
                  <a:ext cx="9956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800" smtClean="0">
                          <a:latin typeface="Cambria Math" panose="02040503050406030204" pitchFamily="18" charset="0"/>
                          <a:sym typeface="+mn-lt"/>
                        </a:rPr>
                        <m:t>H</m:t>
                      </m:r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  <a:sym typeface="+mn-lt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  <a:sym typeface="+mn-lt"/>
                            </a:rPr>
                            <m:t>Z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  <a:sym typeface="+mn-lt"/>
                            </a:rPr>
                            <m:t>Y</m:t>
                          </m:r>
                        </m:e>
                      </m:d>
                    </m:oMath>
                  </a14:m>
                  <a:r>
                    <a:rPr lang="en-SG" altLang="zh-SG" sz="1800" dirty="0">
                      <a:latin typeface="Quattrocento" panose="02020502030000000404" pitchFamily="18" charset="0"/>
                      <a:cs typeface="Calibri" panose="020F0502020204030204" pitchFamily="34" charset="0"/>
                    </a:rPr>
                    <a:t> </a:t>
                  </a:r>
                  <a:endParaRPr lang="zh-SG" altLang="en-US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D50D2CCB-223C-90DC-7629-80AB8FD090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0709" y="2848544"/>
                  <a:ext cx="99561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45">
              <a:extLst>
                <a:ext uri="{FF2B5EF4-FFF2-40B4-BE49-F238E27FC236}">
                  <a16:creationId xmlns:a16="http://schemas.microsoft.com/office/drawing/2014/main" id="{5D2DEF0C-8EDF-C919-E1B8-5AA6B58AFB04}"/>
                </a:ext>
              </a:extLst>
            </p:cNvPr>
            <p:cNvCxnSpPr>
              <a:cxnSpLocks/>
            </p:cNvCxnSpPr>
            <p:nvPr/>
          </p:nvCxnSpPr>
          <p:spPr>
            <a:xfrm>
              <a:off x="9925311" y="2677093"/>
              <a:ext cx="0" cy="960039"/>
            </a:xfrm>
            <a:prstGeom prst="straightConnector1">
              <a:avLst/>
            </a:prstGeom>
            <a:ln w="76200">
              <a:solidFill>
                <a:srgbClr val="0070C0">
                  <a:alpha val="50196"/>
                </a:srgbClr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45">
              <a:extLst>
                <a:ext uri="{FF2B5EF4-FFF2-40B4-BE49-F238E27FC236}">
                  <a16:creationId xmlns:a16="http://schemas.microsoft.com/office/drawing/2014/main" id="{888EBFF3-DE75-FE64-7F79-F16050B82BEE}"/>
                </a:ext>
              </a:extLst>
            </p:cNvPr>
            <p:cNvCxnSpPr>
              <a:cxnSpLocks/>
            </p:cNvCxnSpPr>
            <p:nvPr/>
          </p:nvCxnSpPr>
          <p:spPr>
            <a:xfrm>
              <a:off x="7789184" y="2677093"/>
              <a:ext cx="0" cy="960039"/>
            </a:xfrm>
            <a:prstGeom prst="straightConnector1">
              <a:avLst/>
            </a:prstGeom>
            <a:ln w="76200">
              <a:solidFill>
                <a:srgbClr val="0070C0">
                  <a:alpha val="50196"/>
                </a:srgbClr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45">
              <a:extLst>
                <a:ext uri="{FF2B5EF4-FFF2-40B4-BE49-F238E27FC236}">
                  <a16:creationId xmlns:a16="http://schemas.microsoft.com/office/drawing/2014/main" id="{1C691CE1-EE65-91A2-4442-5DFEBA0AE37C}"/>
                </a:ext>
              </a:extLst>
            </p:cNvPr>
            <p:cNvCxnSpPr>
              <a:cxnSpLocks/>
            </p:cNvCxnSpPr>
            <p:nvPr/>
          </p:nvCxnSpPr>
          <p:spPr>
            <a:xfrm>
              <a:off x="5005879" y="2677093"/>
              <a:ext cx="0" cy="960039"/>
            </a:xfrm>
            <a:prstGeom prst="straightConnector1">
              <a:avLst/>
            </a:prstGeom>
            <a:ln w="76200">
              <a:solidFill>
                <a:srgbClr val="0070C0">
                  <a:alpha val="50196"/>
                </a:srgbClr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45">
              <a:extLst>
                <a:ext uri="{FF2B5EF4-FFF2-40B4-BE49-F238E27FC236}">
                  <a16:creationId xmlns:a16="http://schemas.microsoft.com/office/drawing/2014/main" id="{8171B7B0-BC11-DABA-E1D8-8DB4A39A81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89177" y="3050877"/>
              <a:ext cx="871639" cy="9057"/>
            </a:xfrm>
            <a:prstGeom prst="straightConnector1">
              <a:avLst/>
            </a:prstGeom>
            <a:ln w="76200">
              <a:solidFill>
                <a:srgbClr val="0070C0">
                  <a:alpha val="50196"/>
                </a:srgbClr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45">
              <a:extLst>
                <a:ext uri="{FF2B5EF4-FFF2-40B4-BE49-F238E27FC236}">
                  <a16:creationId xmlns:a16="http://schemas.microsoft.com/office/drawing/2014/main" id="{7F96C395-D034-F6AB-2D25-B071572FF5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9197" y="3055405"/>
              <a:ext cx="871639" cy="9057"/>
            </a:xfrm>
            <a:prstGeom prst="straightConnector1">
              <a:avLst/>
            </a:prstGeom>
            <a:ln w="76200">
              <a:solidFill>
                <a:srgbClr val="0070C0">
                  <a:alpha val="50196"/>
                </a:srgbClr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D82C134D-A3B2-A1C8-7915-2BB071D1DF91}"/>
              </a:ext>
            </a:extLst>
          </p:cNvPr>
          <p:cNvGrpSpPr/>
          <p:nvPr/>
        </p:nvGrpSpPr>
        <p:grpSpPr>
          <a:xfrm>
            <a:off x="-71804" y="2787780"/>
            <a:ext cx="4607277" cy="1727194"/>
            <a:chOff x="-71804" y="2787780"/>
            <a:chExt cx="4607277" cy="17271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D12BF971-BC19-C40F-3543-8E678BB1CAC4}"/>
                    </a:ext>
                  </a:extLst>
                </p:cNvPr>
                <p:cNvSpPr txBox="1"/>
                <p:nvPr/>
              </p:nvSpPr>
              <p:spPr>
                <a:xfrm>
                  <a:off x="1496200" y="3688113"/>
                  <a:ext cx="884229" cy="4001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⟺</m:t>
                        </m:r>
                      </m:oMath>
                    </m:oMathPara>
                  </a14:m>
                  <a:endParaRPr lang="zh-SG" altLang="en-US" sz="2000" dirty="0">
                    <a:latin typeface="Quattrocento" panose="020205020300000004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D12BF971-BC19-C40F-3543-8E678BB1CA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6200" y="3688113"/>
                  <a:ext cx="884229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D66CBDC3-7DEA-AE49-F485-79CA3EAB1742}"/>
                    </a:ext>
                  </a:extLst>
                </p:cNvPr>
                <p:cNvSpPr txBox="1"/>
                <p:nvPr/>
              </p:nvSpPr>
              <p:spPr>
                <a:xfrm>
                  <a:off x="794740" y="3134114"/>
                  <a:ext cx="3708185" cy="4001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+mn-lt"/>
                          </a:rPr>
                          <m:t>H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+mn-lt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+mn-lt"/>
                              </a:rPr>
                              <m:t>Z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+mn-lt"/>
                              </a:rPr>
                              <m:t>Y</m:t>
                            </m:r>
                          </m:e>
                        </m:d>
                        <m:r>
                          <a:rPr lang="en-US" altLang="zh-CN" sz="200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+mn-lt"/>
                          </a:rPr>
                          <m:t> </m:t>
                        </m:r>
                      </m:oMath>
                    </m:oMathPara>
                  </a14:m>
                  <a:endParaRPr lang="zh-SG" altLang="en-US" sz="2000" dirty="0">
                    <a:latin typeface="Quattrocento" panose="020205020300000004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D66CBDC3-7DEA-AE49-F485-79CA3EAB17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40" y="3134114"/>
                  <a:ext cx="3708185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1818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38C7A0F0-E8D4-3014-6E67-6FACA8621DE7}"/>
                    </a:ext>
                  </a:extLst>
                </p:cNvPr>
                <p:cNvSpPr txBox="1"/>
                <p:nvPr/>
              </p:nvSpPr>
              <p:spPr>
                <a:xfrm>
                  <a:off x="794740" y="4108742"/>
                  <a:ext cx="3740733" cy="4001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spAutoFit/>
                </a:bodyPr>
                <a:lstStyle/>
                <a:p>
                  <a:pPr>
                    <a:buClr>
                      <a:srgbClr val="3333B2"/>
                    </a:buClr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+mn-lt"/>
                          </a:rPr>
                          <m:t>H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+mn-lt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+mn-lt"/>
                              </a:rPr>
                              <m:t>Y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+mn-lt"/>
                              </a:rPr>
                              <m:t>Z</m:t>
                            </m:r>
                          </m:e>
                        </m:d>
                      </m:oMath>
                    </m:oMathPara>
                  </a14:m>
                  <a:endParaRPr lang="en-US" altLang="zh-CN" sz="2000" dirty="0">
                    <a:latin typeface="Quattrocento" panose="02020502030000000404" pitchFamily="18" charset="0"/>
                    <a:cs typeface="Calibri" panose="020F0502020204030204" pitchFamily="34" charset="0"/>
                    <a:sym typeface="+mn-lt"/>
                  </a:endParaRPr>
                </a:p>
              </p:txBody>
            </p:sp>
          </mc:Choice>
          <mc:Fallback xmlns="">
            <p:sp>
              <p:nvSpPr>
                <p:cNvPr id="56" name="文本框 55">
                  <a:extLst>
                    <a:ext uri="{FF2B5EF4-FFF2-40B4-BE49-F238E27FC236}">
                      <a16:creationId xmlns:a16="http://schemas.microsoft.com/office/drawing/2014/main" id="{38C7A0F0-E8D4-3014-6E67-6FACA8621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4740" y="4108742"/>
                  <a:ext cx="3740733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7AE1DDA-DAA8-94F9-AD22-BB6519FE37E7}"/>
                </a:ext>
              </a:extLst>
            </p:cNvPr>
            <p:cNvSpPr txBox="1"/>
            <p:nvPr/>
          </p:nvSpPr>
          <p:spPr>
            <a:xfrm>
              <a:off x="-71804" y="3544485"/>
              <a:ext cx="2010119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>
                <a:buClr>
                  <a:srgbClr val="3333B2"/>
                </a:buClr>
              </a:pPr>
              <a:r>
                <a:rPr lang="en-US" altLang="zh-CN" sz="2000" dirty="0">
                  <a:latin typeface="Quattrocento" panose="02020502030000000404" pitchFamily="18" charset="0"/>
                  <a:cs typeface="Calibri" panose="020F0502020204030204" pitchFamily="34" charset="0"/>
                  <a:sym typeface="+mn-lt"/>
                </a:rPr>
                <a:t>Information Bottleneck</a:t>
              </a: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B29AD43-EC07-06C8-C4E7-49BAD9091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4000" y="4308796"/>
              <a:ext cx="1553527" cy="206178"/>
            </a:xfrm>
            <a:prstGeom prst="rect">
              <a:avLst/>
            </a:prstGeom>
          </p:spPr>
        </p:pic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F0F0DFA-ACD4-F022-AF15-B1872804C97E}"/>
                </a:ext>
              </a:extLst>
            </p:cNvPr>
            <p:cNvSpPr txBox="1"/>
            <p:nvPr/>
          </p:nvSpPr>
          <p:spPr>
            <a:xfrm>
              <a:off x="1170426" y="2787780"/>
              <a:ext cx="13626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Quattrocento" panose="02020502030000000404" pitchFamily="18" charset="0"/>
                  <a:cs typeface="Calibri" panose="020F0502020204030204" pitchFamily="34" charset="0"/>
                  <a:sym typeface="+mn-lt"/>
                </a:rPr>
                <a:t>eliminate X</a:t>
              </a:r>
              <a:r>
                <a:rPr lang="zh-CN" altLang="en-US" dirty="0">
                  <a:latin typeface="Quattrocento" panose="02020502030000000404" pitchFamily="18" charset="0"/>
                  <a:cs typeface="Calibri" panose="020F0502020204030204" pitchFamily="34" charset="0"/>
                </a:rPr>
                <a:t> </a:t>
              </a:r>
              <a:endParaRPr lang="zh-SG" altLang="en-US" dirty="0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3C06D314-C68B-24EC-3956-7959ED709C1C}"/>
              </a:ext>
            </a:extLst>
          </p:cNvPr>
          <p:cNvGrpSpPr/>
          <p:nvPr/>
        </p:nvGrpSpPr>
        <p:grpSpPr>
          <a:xfrm>
            <a:off x="3036840" y="3926655"/>
            <a:ext cx="8756145" cy="2546239"/>
            <a:chOff x="3036840" y="3926655"/>
            <a:chExt cx="8756145" cy="25462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A4838A26-AE35-9FE1-279F-8DAFB00854FC}"/>
                    </a:ext>
                  </a:extLst>
                </p:cNvPr>
                <p:cNvSpPr txBox="1"/>
                <p:nvPr/>
              </p:nvSpPr>
              <p:spPr>
                <a:xfrm rot="13500000">
                  <a:off x="2826547" y="4448064"/>
                  <a:ext cx="820696" cy="4001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⟺</m:t>
                        </m:r>
                      </m:oMath>
                    </m:oMathPara>
                  </a14:m>
                  <a:endParaRPr lang="zh-SG" altLang="en-US" sz="2000" dirty="0">
                    <a:latin typeface="Quattrocento" panose="020205020300000004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2" name="文本框 51">
                  <a:extLst>
                    <a:ext uri="{FF2B5EF4-FFF2-40B4-BE49-F238E27FC236}">
                      <a16:creationId xmlns:a16="http://schemas.microsoft.com/office/drawing/2014/main" id="{A4838A26-AE35-9FE1-279F-8DAFB00854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3500000">
                  <a:off x="2826547" y="4448064"/>
                  <a:ext cx="820696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zh-SG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9E80C46B-1000-0DDB-038D-C44A75CB0C52}"/>
                </a:ext>
              </a:extLst>
            </p:cNvPr>
            <p:cNvGrpSpPr/>
            <p:nvPr/>
          </p:nvGrpSpPr>
          <p:grpSpPr>
            <a:xfrm>
              <a:off x="3651673" y="3926655"/>
              <a:ext cx="8141312" cy="2546239"/>
              <a:chOff x="3651673" y="3926655"/>
              <a:chExt cx="8141312" cy="2546239"/>
            </a:xfrm>
          </p:grpSpPr>
          <p:cxnSp>
            <p:nvCxnSpPr>
              <p:cNvPr id="67" name="直线连接符 66">
                <a:extLst>
                  <a:ext uri="{FF2B5EF4-FFF2-40B4-BE49-F238E27FC236}">
                    <a16:creationId xmlns:a16="http://schemas.microsoft.com/office/drawing/2014/main" id="{1D69DB68-5AB9-AB2A-F06A-716DC64358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1673" y="3926655"/>
                <a:ext cx="8141312" cy="0"/>
              </a:xfrm>
              <a:prstGeom prst="line">
                <a:avLst/>
              </a:prstGeom>
              <a:ln w="50800">
                <a:solidFill>
                  <a:srgbClr val="0070C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17B400B2-DB8C-5D09-EDAE-2EECBCE21A53}"/>
                  </a:ext>
                </a:extLst>
              </p:cNvPr>
              <p:cNvSpPr txBox="1"/>
              <p:nvPr/>
            </p:nvSpPr>
            <p:spPr>
              <a:xfrm>
                <a:off x="4813093" y="4111624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0070C0"/>
                    </a:solidFill>
                    <a:latin typeface="Quattrocento" panose="02020502030000000404" pitchFamily="18" charset="0"/>
                  </a:rPr>
                  <a:t>Topologically similar to the target space</a:t>
                </a:r>
                <a:endParaRPr lang="zh-SG" altLang="en-US" sz="2000" dirty="0">
                  <a:latin typeface="Quattrocento" panose="02020502030000000404" pitchFamily="18" charset="0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5524114C-41E7-FF21-3646-69793BE172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5527" y="4620523"/>
                <a:ext cx="1558916" cy="1558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F277453-CCFB-4DA7-6B2E-2CDD8BE32D3F}"/>
                  </a:ext>
                </a:extLst>
              </p:cNvPr>
              <p:cNvSpPr txBox="1"/>
              <p:nvPr/>
            </p:nvSpPr>
            <p:spPr>
              <a:xfrm>
                <a:off x="6234596" y="6099550"/>
                <a:ext cx="23739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SG" altLang="zh-SG" dirty="0">
                    <a:latin typeface="Quattrocento" panose="02020502030000000404" pitchFamily="18" charset="0"/>
                    <a:cs typeface="Calibri" panose="020F0502020204030204" pitchFamily="34" charset="0"/>
                  </a:rPr>
                  <a:t> is </a:t>
                </a:r>
                <a:r>
                  <a:rPr lang="en-SG" altLang="zh-SG" dirty="0" err="1">
                    <a:latin typeface="Quattrocento" panose="02020502030000000404" pitchFamily="18" charset="0"/>
                    <a:cs typeface="Calibri" panose="020F0502020204030204" pitchFamily="34" charset="0"/>
                  </a:rPr>
                  <a:t>h</a:t>
                </a:r>
                <a:r>
                  <a:rPr lang="en-SG" altLang="zh-SG" sz="1800" dirty="0" err="1">
                    <a:latin typeface="Quattrocento" panose="02020502030000000404" pitchFamily="18" charset="0"/>
                    <a:cs typeface="Calibri" panose="020F0502020204030204" pitchFamily="34" charset="0"/>
                  </a:rPr>
                  <a:t>omeomorphic</a:t>
                </a:r>
                <a:r>
                  <a:rPr lang="en-SG" altLang="zh-SG" sz="1800" dirty="0">
                    <a:latin typeface="Quattrocento" panose="02020502030000000404" pitchFamily="18" charset="0"/>
                    <a:cs typeface="Calibri" panose="020F0502020204030204" pitchFamily="34" charset="0"/>
                  </a:rPr>
                  <a:t> to</a:t>
                </a:r>
                <a:endParaRPr lang="zh-SG" altLang="en-US" dirty="0">
                  <a:latin typeface="Quattrocento" panose="020205020300000004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1E60B54E-89F5-21F2-0DD5-1247E1D75951}"/>
                      </a:ext>
                    </a:extLst>
                  </p:cNvPr>
                  <p:cNvSpPr txBox="1"/>
                  <p:nvPr/>
                </p:nvSpPr>
                <p:spPr>
                  <a:xfrm>
                    <a:off x="5783082" y="6103562"/>
                    <a:ext cx="791593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zh-CN" sz="1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+mn-lt"/>
                            </a:rPr>
                            <m:t>Z</m:t>
                          </m:r>
                        </m:oMath>
                      </m:oMathPara>
                    </a14:m>
                    <a:endParaRPr lang="zh-SG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1E60B54E-89F5-21F2-0DD5-1247E1D759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3082" y="6103562"/>
                    <a:ext cx="791593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A4FCBF36-ADE9-1138-D1D2-81EF54CE60A3}"/>
                      </a:ext>
                    </a:extLst>
                  </p:cNvPr>
                  <p:cNvSpPr txBox="1"/>
                  <p:nvPr/>
                </p:nvSpPr>
                <p:spPr>
                  <a:xfrm>
                    <a:off x="8215485" y="5441992"/>
                    <a:ext cx="1414343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  <a:sym typeface="+mn-lt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>
                                  <a:latin typeface="Cambria Math" panose="02040503050406030204" pitchFamily="18" charset="0"/>
                                  <a:sym typeface="+mn-lt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US" altLang="zh-CN" sz="1800">
                                  <a:latin typeface="Cambria Math" panose="02040503050406030204" pitchFamily="18" charset="0"/>
                                  <a:sym typeface="+mn-lt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1800">
                              <a:latin typeface="Cambria Math" panose="02040503050406030204" pitchFamily="18" charset="0"/>
                              <a:sym typeface="+mn-lt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  <a:sym typeface="+mn-lt"/>
                            </a:rPr>
                            <m:t>Y</m:t>
                          </m:r>
                          <m:r>
                            <a:rPr lang="en-US" altLang="zh-CN" sz="1800">
                              <a:latin typeface="Cambria Math" panose="02040503050406030204" pitchFamily="18" charset="0"/>
                              <a:sym typeface="+mn-lt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  <a:sym typeface="+mn-lt"/>
                            </a:rPr>
                            <m:t>N</m:t>
                          </m:r>
                        </m:oMath>
                      </m:oMathPara>
                    </a14:m>
                    <a:endParaRPr lang="zh-SG" altLang="en-US" dirty="0"/>
                  </a:p>
                </p:txBody>
              </p:sp>
            </mc:Choice>
            <mc:Fallback xmlns="">
              <p:sp>
                <p:nvSpPr>
                  <p:cNvPr id="49" name="文本框 48">
                    <a:extLst>
                      <a:ext uri="{FF2B5EF4-FFF2-40B4-BE49-F238E27FC236}">
                        <a16:creationId xmlns:a16="http://schemas.microsoft.com/office/drawing/2014/main" id="{A4FCBF36-ADE9-1138-D1D2-81EF54CE60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15485" y="5441992"/>
                    <a:ext cx="1414343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0E8E5F79-221E-F835-A330-C715FE3464AF}"/>
                      </a:ext>
                    </a:extLst>
                  </p:cNvPr>
                  <p:cNvSpPr txBox="1"/>
                  <p:nvPr/>
                </p:nvSpPr>
                <p:spPr>
                  <a:xfrm>
                    <a:off x="9270953" y="5797349"/>
                    <a:ext cx="1558916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800" smtClean="0">
                            <a:latin typeface="Cambria Math" panose="02040503050406030204" pitchFamily="18" charset="0"/>
                            <a:sym typeface="+mn-lt"/>
                          </a:rPr>
                          <m:t>N</m:t>
                        </m:r>
                      </m:oMath>
                    </a14:m>
                    <a:r>
                      <a:rPr lang="en-SG" altLang="zh-SG" sz="1800" dirty="0">
                        <a:latin typeface="Quattrocento" panose="02020502030000000404" pitchFamily="18" charset="0"/>
                        <a:cs typeface="Calibri" panose="020F0502020204030204" pitchFamily="34" charset="0"/>
                      </a:rPr>
                      <a:t>: aleatoric uncertainty</a:t>
                    </a:r>
                    <a:endParaRPr lang="zh-SG" altLang="en-US" dirty="0"/>
                  </a:p>
                </p:txBody>
              </p:sp>
            </mc:Choice>
            <mc:Fallback xmlns="">
              <p:sp>
                <p:nvSpPr>
                  <p:cNvPr id="51" name="文本框 50">
                    <a:extLst>
                      <a:ext uri="{FF2B5EF4-FFF2-40B4-BE49-F238E27FC236}">
                        <a16:creationId xmlns:a16="http://schemas.microsoft.com/office/drawing/2014/main" id="{0E8E5F79-221E-F835-A330-C715FE3464A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70953" y="5797349"/>
                    <a:ext cx="1558916" cy="646331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4065" t="-3846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EFD5D6C3-5B2D-E330-0A1F-D6FAF825C9DE}"/>
                      </a:ext>
                    </a:extLst>
                  </p:cNvPr>
                  <p:cNvSpPr txBox="1"/>
                  <p:nvPr/>
                </p:nvSpPr>
                <p:spPr>
                  <a:xfrm>
                    <a:off x="4714330" y="5441992"/>
                    <a:ext cx="1658125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18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+mn-lt"/>
                          </a:rPr>
                          <m:t>Z</m:t>
                        </m:r>
                      </m:oMath>
                    </a14:m>
                    <a:r>
                      <a:rPr lang="en-SG" altLang="zh-SG" sz="1800" dirty="0">
                        <a:solidFill>
                          <a:schemeClr val="tx1"/>
                        </a:solidFill>
                        <a:latin typeface="Quattrocento" panose="02020502030000000404" pitchFamily="18" charset="0"/>
                        <a:cs typeface="Calibri" panose="020F0502020204030204" pitchFamily="34" charset="0"/>
                      </a:rPr>
                      <a:t> is optimal if and only if: </a:t>
                    </a:r>
                    <a:endParaRPr lang="zh-SG" alt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2" name="文本框 71">
                    <a:extLst>
                      <a:ext uri="{FF2B5EF4-FFF2-40B4-BE49-F238E27FC236}">
                        <a16:creationId xmlns:a16="http://schemas.microsoft.com/office/drawing/2014/main" id="{EFD5D6C3-5B2D-E330-0A1F-D6FAF825C9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14330" y="5441992"/>
                    <a:ext cx="1658125" cy="64633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3053" t="-3846" r="-1527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zh-SG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07851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5BE0-3C8D-C0E1-B229-2C4653C2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02357"/>
            <a:ext cx="11125538" cy="810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Quattrocento" panose="02020502030000000404" pitchFamily="18" charset="0"/>
              </a:rPr>
              <a:t>Encouraging the Same Intrinsic Dimension</a:t>
            </a:r>
            <a:endParaRPr lang="en-SG" sz="3600" b="1" dirty="0">
              <a:latin typeface="Quattrocento" panose="020205020300000004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65DF3A-E821-FAA9-BD6B-8483A99D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33</a:t>
            </a:fld>
            <a:endParaRPr lang="en-SG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04C616-3F80-A56B-612D-33FAC1614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604" y="1291607"/>
            <a:ext cx="7772400" cy="385304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13B1EE1-AF35-2834-925F-D40BD5EBE1C0}"/>
              </a:ext>
            </a:extLst>
          </p:cNvPr>
          <p:cNvSpPr/>
          <p:nvPr/>
        </p:nvSpPr>
        <p:spPr>
          <a:xfrm>
            <a:off x="2125648" y="5470141"/>
            <a:ext cx="7688356" cy="769441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Quattrocento" panose="02020502030000000404" pitchFamily="18" charset="0"/>
                <a:sym typeface="+mn-lt"/>
              </a:rPr>
              <a:t>Lowering the intrinsic dimension results in a lower H(Z|Y), implying a higher generalization ability.</a:t>
            </a:r>
            <a:endParaRPr lang="en-SG" altLang="zh-SG" sz="2200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212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5BE0-3C8D-C0E1-B229-2C4653C2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02357"/>
            <a:ext cx="11125538" cy="810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Quattrocento" panose="02020502030000000404" pitchFamily="18" charset="0"/>
              </a:rPr>
              <a:t>Enforcing Topological Similarity</a:t>
            </a:r>
            <a:endParaRPr lang="en-SG" sz="3600" b="1" dirty="0">
              <a:latin typeface="Quattrocento" panose="020205020300000004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65DF3A-E821-FAA9-BD6B-8483A99D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34</a:t>
            </a:fld>
            <a:endParaRPr lang="en-SG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B308BB-00CE-BB41-17AE-723AF5B17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24" y="1528274"/>
            <a:ext cx="8170775" cy="359526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7B91DD1-414E-15CA-D602-F36FB16469B2}"/>
              </a:ext>
            </a:extLst>
          </p:cNvPr>
          <p:cNvSpPr/>
          <p:nvPr/>
        </p:nvSpPr>
        <p:spPr>
          <a:xfrm>
            <a:off x="1885434" y="5361576"/>
            <a:ext cx="7688356" cy="769441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Quattrocento" panose="02020502030000000404" pitchFamily="18" charset="0"/>
                <a:sym typeface="+mn-lt"/>
              </a:rPr>
              <a:t>Feature and target spaces are topologically similar, and enforcing such similarity is helpful.</a:t>
            </a:r>
            <a:endParaRPr lang="en-SG" altLang="zh-SG" sz="2200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598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7FA20267-93C4-916C-913F-454C4B88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35</a:t>
            </a:fld>
            <a:endParaRPr lang="en-SG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48779F-C16F-BF4A-3C8E-CD19FE840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02357"/>
            <a:ext cx="10515600" cy="8104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Quattrocento" panose="02020502030000000404" pitchFamily="18" charset="0"/>
              </a:rPr>
              <a:t>Experiments</a:t>
            </a:r>
            <a:r>
              <a:rPr lang="zh-CN" altLang="en-US" sz="3600" b="1" dirty="0">
                <a:latin typeface="Quattrocento" panose="02020502030000000404" pitchFamily="18" charset="0"/>
              </a:rPr>
              <a:t>  </a:t>
            </a:r>
            <a:endParaRPr lang="en-SG" sz="3600" b="1" dirty="0">
              <a:latin typeface="Quattrocento" panose="02020502030000000404" pitchFamily="18" charset="0"/>
            </a:endParaRPr>
          </a:p>
        </p:txBody>
      </p:sp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08781755-2555-1544-29AE-18BECBE7A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835150"/>
            <a:ext cx="3886200" cy="3187700"/>
          </a:xfrm>
          <a:prstGeom prst="rect">
            <a:avLst/>
          </a:prstGeom>
        </p:spPr>
      </p:pic>
      <p:pic>
        <p:nvPicPr>
          <p:cNvPr id="10" name="图片 9" descr="图表&#10;&#10;描述已自动生成">
            <a:extLst>
              <a:ext uri="{FF2B5EF4-FFF2-40B4-BE49-F238E27FC236}">
                <a16:creationId xmlns:a16="http://schemas.microsoft.com/office/drawing/2014/main" id="{62CEE02A-A31A-1CAE-9EB8-11B00E43E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5150"/>
            <a:ext cx="3886200" cy="3187700"/>
          </a:xfrm>
          <a:prstGeom prst="rect">
            <a:avLst/>
          </a:prstGeom>
        </p:spPr>
      </p:pic>
      <p:pic>
        <p:nvPicPr>
          <p:cNvPr id="12" name="图片 11" descr="图表, 散点图&#10;&#10;描述已自动生成">
            <a:extLst>
              <a:ext uri="{FF2B5EF4-FFF2-40B4-BE49-F238E27FC236}">
                <a16:creationId xmlns:a16="http://schemas.microsoft.com/office/drawing/2014/main" id="{1E03890E-9D78-7F33-0525-49E7E539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1835150"/>
            <a:ext cx="3886200" cy="31877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A74E33E-1A66-2059-CEF9-F4EA950640EF}"/>
              </a:ext>
            </a:extLst>
          </p:cNvPr>
          <p:cNvSpPr txBox="1"/>
          <p:nvPr/>
        </p:nvSpPr>
        <p:spPr>
          <a:xfrm>
            <a:off x="1003300" y="5238292"/>
            <a:ext cx="18796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Quattrocento" panose="02020502030000000404" pitchFamily="18" charset="0"/>
                <a:sym typeface="+mn-lt"/>
              </a:rPr>
              <a:t>Target Space</a:t>
            </a:r>
            <a:endParaRPr lang="zh-SG" altLang="en-US" sz="22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E6DF4E7-1345-99C0-6835-F9AA29CC8178}"/>
              </a:ext>
            </a:extLst>
          </p:cNvPr>
          <p:cNvSpPr txBox="1"/>
          <p:nvPr/>
        </p:nvSpPr>
        <p:spPr>
          <a:xfrm>
            <a:off x="4591050" y="5238292"/>
            <a:ext cx="31813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sz="2200" dirty="0">
                <a:latin typeface="Quattrocento" panose="02020502030000000404" pitchFamily="18" charset="0"/>
                <a:sym typeface="+mn-lt"/>
              </a:rPr>
              <a:t>Regression Baseline</a:t>
            </a:r>
            <a:endParaRPr lang="zh-SG" altLang="en-US" sz="22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11DDE76-EF49-94C7-8D9A-B92732CF966C}"/>
              </a:ext>
            </a:extLst>
          </p:cNvPr>
          <p:cNvSpPr txBox="1"/>
          <p:nvPr/>
        </p:nvSpPr>
        <p:spPr>
          <a:xfrm>
            <a:off x="8863747" y="5238293"/>
            <a:ext cx="22034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sz="2200" dirty="0">
                <a:latin typeface="Quattrocento" panose="02020502030000000404" pitchFamily="18" charset="0"/>
                <a:sym typeface="+mn-lt"/>
              </a:rPr>
              <a:t>+ Our method</a:t>
            </a:r>
            <a:endParaRPr lang="zh-SG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04394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7FA20267-93C4-916C-913F-454C4B88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36</a:t>
            </a:fld>
            <a:endParaRPr lang="en-SG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48779F-C16F-BF4A-3C8E-CD19FE840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02357"/>
            <a:ext cx="10515600" cy="8104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Quattrocento" panose="02020502030000000404" pitchFamily="18" charset="0"/>
              </a:rPr>
              <a:t>Experiments</a:t>
            </a:r>
            <a:r>
              <a:rPr lang="zh-CN" altLang="en-US" sz="3600" b="1" dirty="0">
                <a:latin typeface="Quattrocento" panose="02020502030000000404" pitchFamily="18" charset="0"/>
              </a:rPr>
              <a:t>  </a:t>
            </a:r>
            <a:endParaRPr lang="en-SG" sz="3600" b="1" dirty="0">
              <a:latin typeface="Quattrocento" panose="020205020300000004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3FC3FB-7299-981C-7649-0C7816650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904" y="1012633"/>
            <a:ext cx="5437096" cy="38429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BBC5E6C-599E-6BA2-9B77-C2477992E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700" y="4855606"/>
            <a:ext cx="5797550" cy="190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88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BA9C7-80C6-5FC2-31B5-C8DC582D6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C8B3-3649-B61A-EF7B-502E74240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02357"/>
            <a:ext cx="10457062" cy="8104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Quattrocento" panose="02020502030000000404" pitchFamily="18" charset="0"/>
              </a:rPr>
              <a:t>Conclusion</a:t>
            </a:r>
            <a:endParaRPr lang="en-SG" sz="3600" b="1" dirty="0">
              <a:latin typeface="Quattrocento" panose="020205020300000004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3CD4AC-C1B7-6770-ED29-81D348450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37</a:t>
            </a:fld>
            <a:endParaRPr lang="en-SG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E157D9F-1EFA-B673-8DD1-0392D6254F65}"/>
              </a:ext>
            </a:extLst>
          </p:cNvPr>
          <p:cNvSpPr/>
          <p:nvPr/>
        </p:nvSpPr>
        <p:spPr>
          <a:xfrm>
            <a:off x="206821" y="1032642"/>
            <a:ext cx="1509651" cy="435828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Key</a:t>
            </a:r>
          </a:p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Research questions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B190F1CF-A03A-217E-D6B9-4C01D107A810}"/>
              </a:ext>
            </a:extLst>
          </p:cNvPr>
          <p:cNvCxnSpPr/>
          <p:nvPr/>
        </p:nvCxnSpPr>
        <p:spPr>
          <a:xfrm>
            <a:off x="4914466" y="1025553"/>
            <a:ext cx="0" cy="435828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BAFEC54D-A4CA-3635-F465-17663C63BFE5}"/>
              </a:ext>
            </a:extLst>
          </p:cNvPr>
          <p:cNvCxnSpPr/>
          <p:nvPr/>
        </p:nvCxnSpPr>
        <p:spPr>
          <a:xfrm>
            <a:off x="8065662" y="1032641"/>
            <a:ext cx="0" cy="435828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C470834-85D1-3ED8-93BD-4D4CC87CD4BF}"/>
              </a:ext>
            </a:extLst>
          </p:cNvPr>
          <p:cNvSpPr txBox="1"/>
          <p:nvPr/>
        </p:nvSpPr>
        <p:spPr>
          <a:xfrm>
            <a:off x="4967320" y="111268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Question 2: 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3FA4B1A-94CE-35E7-9752-FC594325A877}"/>
              </a:ext>
            </a:extLst>
          </p:cNvPr>
          <p:cNvSpPr/>
          <p:nvPr/>
        </p:nvSpPr>
        <p:spPr>
          <a:xfrm>
            <a:off x="1707822" y="1025553"/>
            <a:ext cx="9712593" cy="435828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SG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6D3B277-C318-4C19-2BEF-BDA42F380CB8}"/>
              </a:ext>
            </a:extLst>
          </p:cNvPr>
          <p:cNvSpPr txBox="1"/>
          <p:nvPr/>
        </p:nvSpPr>
        <p:spPr>
          <a:xfrm>
            <a:off x="1739776" y="4618499"/>
            <a:ext cx="2922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Why classification ‘advanced’ regression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18" name="五边形 17">
            <a:extLst>
              <a:ext uri="{FF2B5EF4-FFF2-40B4-BE49-F238E27FC236}">
                <a16:creationId xmlns:a16="http://schemas.microsoft.com/office/drawing/2014/main" id="{18F5356E-6F4F-8394-800F-B70093680FE0}"/>
              </a:ext>
            </a:extLst>
          </p:cNvPr>
          <p:cNvSpPr/>
          <p:nvPr/>
        </p:nvSpPr>
        <p:spPr>
          <a:xfrm>
            <a:off x="1800322" y="4618297"/>
            <a:ext cx="3049807" cy="64617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19" name="五边形 18">
            <a:extLst>
              <a:ext uri="{FF2B5EF4-FFF2-40B4-BE49-F238E27FC236}">
                <a16:creationId xmlns:a16="http://schemas.microsoft.com/office/drawing/2014/main" id="{D03EBB8D-FEC0-1F4D-B58D-EA488E75FC6A}"/>
              </a:ext>
            </a:extLst>
          </p:cNvPr>
          <p:cNvSpPr/>
          <p:nvPr/>
        </p:nvSpPr>
        <p:spPr>
          <a:xfrm>
            <a:off x="4980344" y="4588164"/>
            <a:ext cx="3049807" cy="64617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Ordinality</a:t>
            </a:r>
          </a:p>
        </p:txBody>
      </p:sp>
      <p:grpSp>
        <p:nvGrpSpPr>
          <p:cNvPr id="21" name="Group 1049">
            <a:extLst>
              <a:ext uri="{FF2B5EF4-FFF2-40B4-BE49-F238E27FC236}">
                <a16:creationId xmlns:a16="http://schemas.microsoft.com/office/drawing/2014/main" id="{C2047690-2A9B-46B0-18F6-C98E06444BDE}"/>
              </a:ext>
            </a:extLst>
          </p:cNvPr>
          <p:cNvGrpSpPr/>
          <p:nvPr/>
        </p:nvGrpSpPr>
        <p:grpSpPr>
          <a:xfrm>
            <a:off x="2515562" y="1434958"/>
            <a:ext cx="1795577" cy="1731985"/>
            <a:chOff x="838200" y="1546484"/>
            <a:chExt cx="4572638" cy="4410691"/>
          </a:xfrm>
        </p:grpSpPr>
        <p:pic>
          <p:nvPicPr>
            <p:cNvPr id="22" name="Picture 1024">
              <a:extLst>
                <a:ext uri="{FF2B5EF4-FFF2-40B4-BE49-F238E27FC236}">
                  <a16:creationId xmlns:a16="http://schemas.microsoft.com/office/drawing/2014/main" id="{610553D7-56CA-056A-0B03-2BD48CFDA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"/>
                      </a14:imgEffect>
                      <a14:imgEffect>
                        <a14:brightnessContrast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8200" y="1546484"/>
              <a:ext cx="4572638" cy="4410691"/>
            </a:xfrm>
            <a:prstGeom prst="rect">
              <a:avLst/>
            </a:prstGeom>
          </p:spPr>
        </p:pic>
        <p:cxnSp>
          <p:nvCxnSpPr>
            <p:cNvPr id="23" name="Straight Connector 9">
              <a:extLst>
                <a:ext uri="{FF2B5EF4-FFF2-40B4-BE49-F238E27FC236}">
                  <a16:creationId xmlns:a16="http://schemas.microsoft.com/office/drawing/2014/main" id="{A4956676-7BE0-C8FD-2DE6-E1528B47BFA9}"/>
                </a:ext>
              </a:extLst>
            </p:cNvPr>
            <p:cNvCxnSpPr/>
            <p:nvPr/>
          </p:nvCxnSpPr>
          <p:spPr>
            <a:xfrm>
              <a:off x="2367474" y="1546484"/>
              <a:ext cx="2860431" cy="292686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6">
              <a:extLst>
                <a:ext uri="{FF2B5EF4-FFF2-40B4-BE49-F238E27FC236}">
                  <a16:creationId xmlns:a16="http://schemas.microsoft.com/office/drawing/2014/main" id="{F0102DDB-9D98-575E-B84E-6C7E53407D76}"/>
                </a:ext>
              </a:extLst>
            </p:cNvPr>
            <p:cNvCxnSpPr/>
            <p:nvPr/>
          </p:nvCxnSpPr>
          <p:spPr>
            <a:xfrm>
              <a:off x="1341915" y="2568593"/>
              <a:ext cx="2849781" cy="293416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1027">
              <a:extLst>
                <a:ext uri="{FF2B5EF4-FFF2-40B4-BE49-F238E27FC236}">
                  <a16:creationId xmlns:a16="http://schemas.microsoft.com/office/drawing/2014/main" id="{9EF4CBD5-8DDC-F572-F83B-C70D08D05FC3}"/>
                </a:ext>
              </a:extLst>
            </p:cNvPr>
            <p:cNvSpPr/>
            <p:nvPr/>
          </p:nvSpPr>
          <p:spPr>
            <a:xfrm>
              <a:off x="1361236" y="1600218"/>
              <a:ext cx="3866669" cy="38381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Quattrocento" panose="02020502030000000404" pitchFamily="18" charset="0"/>
              </a:endParaRPr>
            </a:p>
          </p:txBody>
        </p:sp>
      </p:grpSp>
      <p:graphicFrame>
        <p:nvGraphicFramePr>
          <p:cNvPr id="26" name="Chart 30">
            <a:extLst>
              <a:ext uri="{FF2B5EF4-FFF2-40B4-BE49-F238E27FC236}">
                <a16:creationId xmlns:a16="http://schemas.microsoft.com/office/drawing/2014/main" id="{ADED344D-6F04-EF62-6EB2-A4FEC5EA6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3459598"/>
              </p:ext>
            </p:extLst>
          </p:nvPr>
        </p:nvGraphicFramePr>
        <p:xfrm>
          <a:off x="2465975" y="3088664"/>
          <a:ext cx="2105005" cy="1348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ADDB811B-7C22-B0AE-3F76-FEFACADB8685}"/>
              </a:ext>
            </a:extLst>
          </p:cNvPr>
          <p:cNvSpPr txBox="1"/>
          <p:nvPr/>
        </p:nvSpPr>
        <p:spPr>
          <a:xfrm>
            <a:off x="1664045" y="1045688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Question 1:  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BC832CF-4057-6407-123E-09E5A6DAD22E}"/>
              </a:ext>
            </a:extLst>
          </p:cNvPr>
          <p:cNvSpPr txBox="1"/>
          <p:nvPr/>
        </p:nvSpPr>
        <p:spPr>
          <a:xfrm>
            <a:off x="1912060" y="1369335"/>
            <a:ext cx="461665" cy="14725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Classification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8349DAB-8BBB-BC93-F677-F03DE143687F}"/>
              </a:ext>
            </a:extLst>
          </p:cNvPr>
          <p:cNvSpPr txBox="1"/>
          <p:nvPr/>
        </p:nvSpPr>
        <p:spPr>
          <a:xfrm>
            <a:off x="1926092" y="3199086"/>
            <a:ext cx="461665" cy="12368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Regression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F20EFEF-FE31-A9C0-C139-3A2601E20133}"/>
              </a:ext>
            </a:extLst>
          </p:cNvPr>
          <p:cNvSpPr txBox="1"/>
          <p:nvPr/>
        </p:nvSpPr>
        <p:spPr>
          <a:xfrm>
            <a:off x="1807337" y="2815374"/>
            <a:ext cx="51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VS.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0BB61CF-CE67-1F32-47F1-5F13B641550B}"/>
              </a:ext>
            </a:extLst>
          </p:cNvPr>
          <p:cNvSpPr txBox="1"/>
          <p:nvPr/>
        </p:nvSpPr>
        <p:spPr>
          <a:xfrm>
            <a:off x="8170915" y="102334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Question 3:  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35" name="五边形 34">
            <a:extLst>
              <a:ext uri="{FF2B5EF4-FFF2-40B4-BE49-F238E27FC236}">
                <a16:creationId xmlns:a16="http://schemas.microsoft.com/office/drawing/2014/main" id="{30585154-BF87-9ED0-A085-A807821E0EAE}"/>
              </a:ext>
            </a:extLst>
          </p:cNvPr>
          <p:cNvSpPr/>
          <p:nvPr/>
        </p:nvSpPr>
        <p:spPr>
          <a:xfrm>
            <a:off x="8167050" y="4584343"/>
            <a:ext cx="3201747" cy="64617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Desirable topology (shape) of feature manifolds</a:t>
            </a:r>
            <a:endParaRPr kumimoji="1" lang="zh-SG" altLang="en-US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F5F0CD4F-AC36-6278-711F-AFE15E761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4663" y="1383802"/>
            <a:ext cx="3009239" cy="148982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9A15B73C-CCDF-6F36-442C-3CA800B31B5C}"/>
              </a:ext>
            </a:extLst>
          </p:cNvPr>
          <p:cNvSpPr txBox="1"/>
          <p:nvPr/>
        </p:nvSpPr>
        <p:spPr>
          <a:xfrm>
            <a:off x="8131010" y="2817255"/>
            <a:ext cx="163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classification</a:t>
            </a:r>
            <a:endParaRPr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6EA6CFB-AB6D-A992-7BF0-3135552832B9}"/>
              </a:ext>
            </a:extLst>
          </p:cNvPr>
          <p:cNvSpPr txBox="1"/>
          <p:nvPr/>
        </p:nvSpPr>
        <p:spPr>
          <a:xfrm>
            <a:off x="9728761" y="2817255"/>
            <a:ext cx="1411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regression</a:t>
            </a:r>
            <a:endParaRPr lang="zh-SG" altLang="en-US" dirty="0">
              <a:latin typeface="Quattrocento" panose="02020502030000000404" pitchFamily="18" charset="0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BB1D8BC3-CCEE-0B99-5F48-0CD2BD6A8F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317" y="1649684"/>
            <a:ext cx="588337" cy="758051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C371B8F7-7C02-F3D2-DEB6-293F7B299D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6678" y="1649684"/>
            <a:ext cx="606440" cy="75805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E8B1652-0A8A-5B23-2186-EC9E6ACDB9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5354" y="1645079"/>
            <a:ext cx="588335" cy="76265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936DC615-7F71-99FC-16E4-8CB7387D47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8487" y="1645079"/>
            <a:ext cx="656732" cy="762656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0187A5D3-3BD8-592D-A649-B142A837716B}"/>
              </a:ext>
            </a:extLst>
          </p:cNvPr>
          <p:cNvSpPr txBox="1"/>
          <p:nvPr/>
        </p:nvSpPr>
        <p:spPr>
          <a:xfrm>
            <a:off x="5308768" y="2417420"/>
            <a:ext cx="345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3</a:t>
            </a:r>
            <a:endParaRPr lang="zh-SG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3FC40CF-2E00-7EE6-A24A-DCA9DDDA2F11}"/>
              </a:ext>
            </a:extLst>
          </p:cNvPr>
          <p:cNvSpPr txBox="1"/>
          <p:nvPr/>
        </p:nvSpPr>
        <p:spPr>
          <a:xfrm>
            <a:off x="5934531" y="2417419"/>
            <a:ext cx="463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12</a:t>
            </a:r>
            <a:endParaRPr lang="zh-SG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3AACB64-7120-AC58-A409-DB5FA07A4DFA}"/>
              </a:ext>
            </a:extLst>
          </p:cNvPr>
          <p:cNvSpPr txBox="1"/>
          <p:nvPr/>
        </p:nvSpPr>
        <p:spPr>
          <a:xfrm>
            <a:off x="6630698" y="2417419"/>
            <a:ext cx="51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36</a:t>
            </a:r>
            <a:endParaRPr lang="zh-SG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961A1FB-3AF2-584E-DEF3-5A07D667F608}"/>
              </a:ext>
            </a:extLst>
          </p:cNvPr>
          <p:cNvSpPr txBox="1"/>
          <p:nvPr/>
        </p:nvSpPr>
        <p:spPr>
          <a:xfrm>
            <a:off x="7328030" y="2419573"/>
            <a:ext cx="51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52</a:t>
            </a:r>
            <a:endParaRPr lang="zh-SG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8A614C1C-A0BE-608E-66BA-0E2EAA3DDF7C}"/>
              </a:ext>
            </a:extLst>
          </p:cNvPr>
          <p:cNvSpPr/>
          <p:nvPr/>
        </p:nvSpPr>
        <p:spPr>
          <a:xfrm>
            <a:off x="5285426" y="2589263"/>
            <a:ext cx="96480" cy="964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4E3792D-6124-A34B-539F-DBD2BD716513}"/>
              </a:ext>
            </a:extLst>
          </p:cNvPr>
          <p:cNvSpPr/>
          <p:nvPr/>
        </p:nvSpPr>
        <p:spPr>
          <a:xfrm>
            <a:off x="5869182" y="2577535"/>
            <a:ext cx="96480" cy="9648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E1FC8427-FA47-F647-271D-69D9979E8D7A}"/>
              </a:ext>
            </a:extLst>
          </p:cNvPr>
          <p:cNvSpPr/>
          <p:nvPr/>
        </p:nvSpPr>
        <p:spPr>
          <a:xfrm>
            <a:off x="6581750" y="2590376"/>
            <a:ext cx="96480" cy="964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D28B59AF-F4A3-A6AE-7F20-3076B424F4A3}"/>
              </a:ext>
            </a:extLst>
          </p:cNvPr>
          <p:cNvSpPr/>
          <p:nvPr/>
        </p:nvSpPr>
        <p:spPr>
          <a:xfrm>
            <a:off x="7271149" y="2579512"/>
            <a:ext cx="96480" cy="964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794EBBF-059B-98B6-B45A-DCEEDD9808D4}"/>
              </a:ext>
            </a:extLst>
          </p:cNvPr>
          <p:cNvGrpSpPr/>
          <p:nvPr/>
        </p:nvGrpSpPr>
        <p:grpSpPr>
          <a:xfrm>
            <a:off x="5668737" y="2827288"/>
            <a:ext cx="1642161" cy="758051"/>
            <a:chOff x="6857100" y="2077437"/>
            <a:chExt cx="1231621" cy="568538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89DE7A53-A556-D3BF-284C-59B0AC92EAFD}"/>
                </a:ext>
              </a:extLst>
            </p:cNvPr>
            <p:cNvGrpSpPr/>
            <p:nvPr/>
          </p:nvGrpSpPr>
          <p:grpSpPr>
            <a:xfrm>
              <a:off x="6857100" y="2077437"/>
              <a:ext cx="1231621" cy="568538"/>
              <a:chOff x="5338120" y="2019031"/>
              <a:chExt cx="3426940" cy="1581936"/>
            </a:xfrm>
          </p:grpSpPr>
          <p:sp>
            <p:nvSpPr>
              <p:cNvPr id="57" name="任意形状 56">
                <a:extLst>
                  <a:ext uri="{FF2B5EF4-FFF2-40B4-BE49-F238E27FC236}">
                    <a16:creationId xmlns:a16="http://schemas.microsoft.com/office/drawing/2014/main" id="{8BB7AD5E-37A2-2759-96CC-9A73F239FC59}"/>
                  </a:ext>
                </a:extLst>
              </p:cNvPr>
              <p:cNvSpPr/>
              <p:nvPr/>
            </p:nvSpPr>
            <p:spPr>
              <a:xfrm>
                <a:off x="5338120" y="2019031"/>
                <a:ext cx="3138616" cy="804772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sp>
            <p:nvSpPr>
              <p:cNvPr id="58" name="任意形状 57">
                <a:extLst>
                  <a:ext uri="{FF2B5EF4-FFF2-40B4-BE49-F238E27FC236}">
                    <a16:creationId xmlns:a16="http://schemas.microsoft.com/office/drawing/2014/main" id="{BD87E9FB-933D-882B-835A-96E3122A5D5F}"/>
                  </a:ext>
                </a:extLst>
              </p:cNvPr>
              <p:cNvSpPr/>
              <p:nvPr/>
            </p:nvSpPr>
            <p:spPr>
              <a:xfrm>
                <a:off x="5626444" y="2796195"/>
                <a:ext cx="3138616" cy="804772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cxnSp>
            <p:nvCxnSpPr>
              <p:cNvPr id="59" name="直线连接符 58">
                <a:extLst>
                  <a:ext uri="{FF2B5EF4-FFF2-40B4-BE49-F238E27FC236}">
                    <a16:creationId xmlns:a16="http://schemas.microsoft.com/office/drawing/2014/main" id="{E330B16C-82F0-4C5F-5614-E1D7A0F02E4B}"/>
                  </a:ext>
                </a:extLst>
              </p:cNvPr>
              <p:cNvCxnSpPr>
                <a:cxnSpLocks/>
                <a:stCxn id="57" idx="0"/>
                <a:endCxn id="58" idx="0"/>
              </p:cNvCxnSpPr>
              <p:nvPr/>
            </p:nvCxnSpPr>
            <p:spPr>
              <a:xfrm>
                <a:off x="5338120" y="2288492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B158EEF1-4A94-D7A9-908A-3C0A6895070A}"/>
                  </a:ext>
                </a:extLst>
              </p:cNvPr>
              <p:cNvCxnSpPr>
                <a:cxnSpLocks/>
                <a:stCxn id="57" idx="3"/>
                <a:endCxn id="58" idx="3"/>
              </p:cNvCxnSpPr>
              <p:nvPr/>
            </p:nvCxnSpPr>
            <p:spPr>
              <a:xfrm>
                <a:off x="8476736" y="2214351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B17E83AB-00EC-36CE-CF60-DB0732C691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2753" y="2787659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2" name="直线连接符 61">
                <a:extLst>
                  <a:ext uri="{FF2B5EF4-FFF2-40B4-BE49-F238E27FC236}">
                    <a16:creationId xmlns:a16="http://schemas.microsoft.com/office/drawing/2014/main" id="{F1BB3010-CE87-A5FC-269D-CF5ABB1070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1526" y="2365828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3" name="直线连接符 62">
                <a:extLst>
                  <a:ext uri="{FF2B5EF4-FFF2-40B4-BE49-F238E27FC236}">
                    <a16:creationId xmlns:a16="http://schemas.microsoft.com/office/drawing/2014/main" id="{6B27A72A-A504-B60E-587F-50F704203C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3983" y="2019031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DFD86903-4EF2-70E1-1297-69B4CFD6F1DD}"/>
                </a:ext>
              </a:extLst>
            </p:cNvPr>
            <p:cNvSpPr/>
            <p:nvPr/>
          </p:nvSpPr>
          <p:spPr>
            <a:xfrm>
              <a:off x="7025159" y="2407322"/>
              <a:ext cx="72360" cy="723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29E640B6-B3F5-DE22-058F-6980DEBC7AD2}"/>
                </a:ext>
              </a:extLst>
            </p:cNvPr>
            <p:cNvSpPr/>
            <p:nvPr/>
          </p:nvSpPr>
          <p:spPr>
            <a:xfrm>
              <a:off x="7282821" y="2425286"/>
              <a:ext cx="72360" cy="7236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ED867494-AAFB-F4F9-7A8C-F060313861B4}"/>
                </a:ext>
              </a:extLst>
            </p:cNvPr>
            <p:cNvSpPr/>
            <p:nvPr/>
          </p:nvSpPr>
          <p:spPr>
            <a:xfrm>
              <a:off x="7524721" y="2230276"/>
              <a:ext cx="72360" cy="723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0B2DC769-FCE6-B9D5-1203-7E824437F332}"/>
                </a:ext>
              </a:extLst>
            </p:cNvPr>
            <p:cNvSpPr/>
            <p:nvPr/>
          </p:nvSpPr>
          <p:spPr>
            <a:xfrm>
              <a:off x="7856082" y="2230276"/>
              <a:ext cx="72360" cy="723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ADCFD398-CF47-22E3-FD93-0F2C1DB2E57A}"/>
              </a:ext>
            </a:extLst>
          </p:cNvPr>
          <p:cNvSpPr txBox="1"/>
          <p:nvPr/>
        </p:nvSpPr>
        <p:spPr>
          <a:xfrm>
            <a:off x="5141795" y="3500999"/>
            <a:ext cx="629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VS. </a:t>
            </a:r>
            <a:endParaRPr lang="zh-SG" altLang="en-US" dirty="0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09E79482-2F02-544B-065D-37CB2D20ECA6}"/>
              </a:ext>
            </a:extLst>
          </p:cNvPr>
          <p:cNvGrpSpPr/>
          <p:nvPr/>
        </p:nvGrpSpPr>
        <p:grpSpPr>
          <a:xfrm>
            <a:off x="5793103" y="3656547"/>
            <a:ext cx="1642161" cy="758051"/>
            <a:chOff x="6912585" y="2649043"/>
            <a:chExt cx="1231621" cy="568538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161110DD-9CA1-796F-305F-996639E3DFB1}"/>
                </a:ext>
              </a:extLst>
            </p:cNvPr>
            <p:cNvGrpSpPr/>
            <p:nvPr/>
          </p:nvGrpSpPr>
          <p:grpSpPr>
            <a:xfrm>
              <a:off x="6912585" y="2649043"/>
              <a:ext cx="1231621" cy="568538"/>
              <a:chOff x="5338120" y="2019031"/>
              <a:chExt cx="3426940" cy="1581936"/>
            </a:xfrm>
          </p:grpSpPr>
          <p:sp>
            <p:nvSpPr>
              <p:cNvPr id="71" name="任意形状 70">
                <a:extLst>
                  <a:ext uri="{FF2B5EF4-FFF2-40B4-BE49-F238E27FC236}">
                    <a16:creationId xmlns:a16="http://schemas.microsoft.com/office/drawing/2014/main" id="{6A4BA3CE-949B-C2BC-143F-339E914472FF}"/>
                  </a:ext>
                </a:extLst>
              </p:cNvPr>
              <p:cNvSpPr/>
              <p:nvPr/>
            </p:nvSpPr>
            <p:spPr>
              <a:xfrm>
                <a:off x="5338120" y="2019031"/>
                <a:ext cx="3138616" cy="804772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sp>
            <p:nvSpPr>
              <p:cNvPr id="72" name="任意形状 71">
                <a:extLst>
                  <a:ext uri="{FF2B5EF4-FFF2-40B4-BE49-F238E27FC236}">
                    <a16:creationId xmlns:a16="http://schemas.microsoft.com/office/drawing/2014/main" id="{BA807D5E-9D2A-53AA-B0FF-008F4BB8FE7D}"/>
                  </a:ext>
                </a:extLst>
              </p:cNvPr>
              <p:cNvSpPr/>
              <p:nvPr/>
            </p:nvSpPr>
            <p:spPr>
              <a:xfrm>
                <a:off x="5626444" y="2796195"/>
                <a:ext cx="3138616" cy="804772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cxnSp>
            <p:nvCxnSpPr>
              <p:cNvPr id="73" name="直线连接符 72">
                <a:extLst>
                  <a:ext uri="{FF2B5EF4-FFF2-40B4-BE49-F238E27FC236}">
                    <a16:creationId xmlns:a16="http://schemas.microsoft.com/office/drawing/2014/main" id="{9D11296D-4543-AB93-C0DA-C4775F5544CD}"/>
                  </a:ext>
                </a:extLst>
              </p:cNvPr>
              <p:cNvCxnSpPr>
                <a:cxnSpLocks/>
                <a:stCxn id="71" idx="0"/>
                <a:endCxn id="72" idx="0"/>
              </p:cNvCxnSpPr>
              <p:nvPr/>
            </p:nvCxnSpPr>
            <p:spPr>
              <a:xfrm>
                <a:off x="5338120" y="2288492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4" name="直线连接符 73">
                <a:extLst>
                  <a:ext uri="{FF2B5EF4-FFF2-40B4-BE49-F238E27FC236}">
                    <a16:creationId xmlns:a16="http://schemas.microsoft.com/office/drawing/2014/main" id="{7A169DAD-805A-F105-EE2A-8E166487BFBA}"/>
                  </a:ext>
                </a:extLst>
              </p:cNvPr>
              <p:cNvCxnSpPr>
                <a:cxnSpLocks/>
                <a:stCxn id="71" idx="3"/>
                <a:endCxn id="72" idx="3"/>
              </p:cNvCxnSpPr>
              <p:nvPr/>
            </p:nvCxnSpPr>
            <p:spPr>
              <a:xfrm>
                <a:off x="8476736" y="2214351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5" name="直线连接符 74">
                <a:extLst>
                  <a:ext uri="{FF2B5EF4-FFF2-40B4-BE49-F238E27FC236}">
                    <a16:creationId xmlns:a16="http://schemas.microsoft.com/office/drawing/2014/main" id="{33833DCE-E00C-B20E-877B-7F226CA81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2753" y="2787659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6" name="直线连接符 75">
                <a:extLst>
                  <a:ext uri="{FF2B5EF4-FFF2-40B4-BE49-F238E27FC236}">
                    <a16:creationId xmlns:a16="http://schemas.microsoft.com/office/drawing/2014/main" id="{2E01F446-67D7-ECF9-21A1-DC290013BC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1526" y="2365828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7" name="直线连接符 76">
                <a:extLst>
                  <a:ext uri="{FF2B5EF4-FFF2-40B4-BE49-F238E27FC236}">
                    <a16:creationId xmlns:a16="http://schemas.microsoft.com/office/drawing/2014/main" id="{4E9ECAC2-9BAD-0150-7EE8-39C2180203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3983" y="2019031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0B0F406A-1B22-36E3-8DA5-8D520B46D3FF}"/>
                </a:ext>
              </a:extLst>
            </p:cNvPr>
            <p:cNvSpPr/>
            <p:nvPr/>
          </p:nvSpPr>
          <p:spPr>
            <a:xfrm>
              <a:off x="7340447" y="3004722"/>
              <a:ext cx="72360" cy="723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2CED54D8-C362-5BCC-869F-455FCD6604B5}"/>
                </a:ext>
              </a:extLst>
            </p:cNvPr>
            <p:cNvSpPr/>
            <p:nvPr/>
          </p:nvSpPr>
          <p:spPr>
            <a:xfrm>
              <a:off x="7608333" y="2799850"/>
              <a:ext cx="72360" cy="723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18EB66D0-5A25-64E0-566A-A481409253AA}"/>
                </a:ext>
              </a:extLst>
            </p:cNvPr>
            <p:cNvSpPr/>
            <p:nvPr/>
          </p:nvSpPr>
          <p:spPr>
            <a:xfrm>
              <a:off x="7043755" y="2975005"/>
              <a:ext cx="72360" cy="7236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D8184A0C-1838-6036-8166-F34FF2151081}"/>
                </a:ext>
              </a:extLst>
            </p:cNvPr>
            <p:cNvSpPr/>
            <p:nvPr/>
          </p:nvSpPr>
          <p:spPr>
            <a:xfrm>
              <a:off x="7888808" y="2773391"/>
              <a:ext cx="72360" cy="723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2E863760-EE28-D48F-5DAD-B4F29813B793}"/>
              </a:ext>
            </a:extLst>
          </p:cNvPr>
          <p:cNvSpPr txBox="1"/>
          <p:nvPr/>
        </p:nvSpPr>
        <p:spPr>
          <a:xfrm>
            <a:off x="8188351" y="3260031"/>
            <a:ext cx="305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Quattrocento" panose="02020502030000000404" pitchFamily="18" charset="0"/>
              </a:rPr>
              <a:t>Different topology (shape): 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79D0926-8E1F-7C61-DE38-5E98140A4964}"/>
              </a:ext>
            </a:extLst>
          </p:cNvPr>
          <p:cNvSpPr txBox="1"/>
          <p:nvPr/>
        </p:nvSpPr>
        <p:spPr>
          <a:xfrm>
            <a:off x="8105956" y="3674509"/>
            <a:ext cx="3534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>
                <a:latin typeface="Quattrocento" panose="02020502030000000404" pitchFamily="18" charset="0"/>
              </a:rPr>
              <a:t>- Classification: disconnected</a:t>
            </a:r>
          </a:p>
          <a:p>
            <a:r>
              <a:rPr lang="en-US" altLang="zh-SG" dirty="0">
                <a:latin typeface="Quattrocento" panose="02020502030000000404" pitchFamily="18" charset="0"/>
              </a:rPr>
              <a:t>- Regression: connected 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803B3863-46F1-E3BD-880D-BBB4F218008A}"/>
              </a:ext>
            </a:extLst>
          </p:cNvPr>
          <p:cNvSpPr/>
          <p:nvPr/>
        </p:nvSpPr>
        <p:spPr>
          <a:xfrm>
            <a:off x="206821" y="5409132"/>
            <a:ext cx="1488646" cy="112196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Findings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74FAB91C-D20A-1349-FC99-701F3D2281E1}"/>
              </a:ext>
            </a:extLst>
          </p:cNvPr>
          <p:cNvSpPr/>
          <p:nvPr/>
        </p:nvSpPr>
        <p:spPr>
          <a:xfrm>
            <a:off x="1711149" y="5398020"/>
            <a:ext cx="9709266" cy="112196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SG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7A53857-E3B3-AEEF-34E4-9A42D20DD8C9}"/>
              </a:ext>
            </a:extLst>
          </p:cNvPr>
          <p:cNvSpPr txBox="1"/>
          <p:nvPr/>
        </p:nvSpPr>
        <p:spPr>
          <a:xfrm>
            <a:off x="1804617" y="5484003"/>
            <a:ext cx="30412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SG" sz="1800" dirty="0">
                <a:latin typeface="Quattrocento" panose="02020502030000000404" pitchFamily="18" charset="0"/>
                <a:cs typeface="Calibri" panose="020F0502020204030204" pitchFamily="34" charset="0"/>
              </a:rPr>
              <a:t>‘Advanced’  in terms of </a:t>
            </a:r>
          </a:p>
          <a:p>
            <a:pPr marL="342900" indent="-342900">
              <a:buAutoNum type="arabicParenR"/>
            </a:pPr>
            <a:r>
              <a:rPr lang="en-SG" altLang="zh-SG" sz="1800" dirty="0">
                <a:latin typeface="Quattrocento" panose="02020502030000000404" pitchFamily="18" charset="0"/>
                <a:cs typeface="Calibri" panose="020F0502020204030204" pitchFamily="34" charset="0"/>
              </a:rPr>
              <a:t>higher H(Z) </a:t>
            </a:r>
          </a:p>
          <a:p>
            <a:pPr marL="342900" indent="-342900">
              <a:buAutoNum type="arabicParenR"/>
            </a:pPr>
            <a:r>
              <a:rPr lang="en-SG" altLang="zh-SG" sz="1800" dirty="0">
                <a:latin typeface="Quattrocento" panose="02020502030000000404" pitchFamily="18" charset="0"/>
                <a:cs typeface="Calibri" panose="020F0502020204030204" pitchFamily="34" charset="0"/>
              </a:rPr>
              <a:t>Lower H(Z|Y)</a:t>
            </a:r>
          </a:p>
        </p:txBody>
      </p: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54C36E13-8842-9187-30E7-3FD80457F659}"/>
              </a:ext>
            </a:extLst>
          </p:cNvPr>
          <p:cNvCxnSpPr>
            <a:cxnSpLocks/>
          </p:cNvCxnSpPr>
          <p:nvPr/>
        </p:nvCxnSpPr>
        <p:spPr>
          <a:xfrm>
            <a:off x="4914466" y="5409132"/>
            <a:ext cx="0" cy="11500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直线连接符 86">
            <a:extLst>
              <a:ext uri="{FF2B5EF4-FFF2-40B4-BE49-F238E27FC236}">
                <a16:creationId xmlns:a16="http://schemas.microsoft.com/office/drawing/2014/main" id="{584E06C1-BF25-B51E-585D-097BEA8DA231}"/>
              </a:ext>
            </a:extLst>
          </p:cNvPr>
          <p:cNvCxnSpPr>
            <a:cxnSpLocks/>
          </p:cNvCxnSpPr>
          <p:nvPr/>
        </p:nvCxnSpPr>
        <p:spPr>
          <a:xfrm>
            <a:off x="8065662" y="5409132"/>
            <a:ext cx="0" cy="1150036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B9769F62-9D19-A2DA-5339-AFC46EFDFA32}"/>
              </a:ext>
            </a:extLst>
          </p:cNvPr>
          <p:cNvSpPr txBox="1"/>
          <p:nvPr/>
        </p:nvSpPr>
        <p:spPr>
          <a:xfrm>
            <a:off x="4944965" y="5635838"/>
            <a:ext cx="3105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SG" sz="1800" dirty="0">
                <a:latin typeface="Quattrocento" panose="02020502030000000404" pitchFamily="18" charset="0"/>
                <a:cs typeface="Calibri" panose="020F0502020204030204" pitchFamily="34" charset="0"/>
              </a:rPr>
              <a:t>Preserving ordinality </a:t>
            </a:r>
            <a:r>
              <a:rPr lang="en-SG" altLang="zh-SG" dirty="0">
                <a:latin typeface="Quattrocento" panose="02020502030000000404" pitchFamily="18" charset="0"/>
                <a:cs typeface="Calibri" panose="020F0502020204030204" pitchFamily="34" charset="0"/>
              </a:rPr>
              <a:t>reduce H(Z|Y) </a:t>
            </a:r>
            <a:r>
              <a:rPr lang="en-SG" altLang="zh-SG" sz="1800" dirty="0">
                <a:latin typeface="Quattrocento" panose="02020502030000000404" pitchFamily="18" charset="0"/>
                <a:cs typeface="Calibri" panose="020F0502020204030204" pitchFamily="34" charset="0"/>
              </a:rPr>
              <a:t>and vice versa 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938C78F2-5C81-ADA1-F462-4305A864FC1D}"/>
              </a:ext>
            </a:extLst>
          </p:cNvPr>
          <p:cNvSpPr txBox="1"/>
          <p:nvPr/>
        </p:nvSpPr>
        <p:spPr>
          <a:xfrm>
            <a:off x="8095415" y="5366130"/>
            <a:ext cx="34344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SG" sz="1800" dirty="0">
                <a:latin typeface="Quattrocento" panose="02020502030000000404" pitchFamily="18" charset="0"/>
                <a:cs typeface="Calibri" panose="020F0502020204030204" pitchFamily="34" charset="0"/>
              </a:rPr>
              <a:t>1) </a:t>
            </a:r>
            <a:r>
              <a:rPr lang="en-SG" altLang="zh-SG" dirty="0" err="1">
                <a:latin typeface="Quattrocento" panose="02020502030000000404" pitchFamily="18" charset="0"/>
                <a:cs typeface="Calibri" panose="020F0502020204030204" pitchFamily="34" charset="0"/>
              </a:rPr>
              <a:t>H</a:t>
            </a:r>
            <a:r>
              <a:rPr lang="en-SG" altLang="zh-SG" sz="1800" dirty="0" err="1">
                <a:latin typeface="Quattrocento" panose="02020502030000000404" pitchFamily="18" charset="0"/>
                <a:cs typeface="Calibri" panose="020F0502020204030204" pitchFamily="34" charset="0"/>
              </a:rPr>
              <a:t>omeomorphic</a:t>
            </a:r>
            <a:r>
              <a:rPr lang="en-SG" altLang="zh-SG" sz="1800" dirty="0">
                <a:latin typeface="Quattrocento" panose="02020502030000000404" pitchFamily="18" charset="0"/>
                <a:cs typeface="Calibri" panose="020F0502020204030204" pitchFamily="34" charset="0"/>
              </a:rPr>
              <a:t> to the target space.</a:t>
            </a:r>
          </a:p>
          <a:p>
            <a:r>
              <a:rPr lang="en-SG" altLang="zh-SG" dirty="0">
                <a:latin typeface="Quattrocento" panose="02020502030000000404" pitchFamily="18" charset="0"/>
                <a:cs typeface="Calibri" panose="020F0502020204030204" pitchFamily="34" charset="0"/>
              </a:rPr>
              <a:t>2) W</a:t>
            </a:r>
            <a:r>
              <a:rPr lang="en-SG" altLang="zh-SG" sz="1800" dirty="0">
                <a:latin typeface="Quattrocento" panose="02020502030000000404" pitchFamily="18" charset="0"/>
                <a:cs typeface="Calibri" panose="020F0502020204030204" pitchFamily="34" charset="0"/>
              </a:rPr>
              <a:t>ith an intrinsic dimension equal to the target space. </a:t>
            </a:r>
            <a:endParaRPr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839653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D166A-6B4E-5853-4F8E-5F8FFEC0D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9E6C-3043-DD96-E93C-5CB814530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02357"/>
            <a:ext cx="10457062" cy="8104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Quattrocento" panose="02020502030000000404" pitchFamily="18" charset="0"/>
              </a:rPr>
              <a:t>Future Work</a:t>
            </a:r>
            <a:endParaRPr lang="en-SG" sz="3600" b="1" dirty="0">
              <a:latin typeface="Quattrocento" panose="0202050203000000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B91C2-A008-18D0-E983-D0FB9CA94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97" y="1256611"/>
            <a:ext cx="11992093" cy="3979133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r>
              <a:rPr lang="en-SG" altLang="zh-SG" sz="2200" dirty="0">
                <a:latin typeface="Quattrocento" panose="02020502030000000404" pitchFamily="18" charset="0"/>
                <a:cs typeface="Calibri" panose="020F0502020204030204" pitchFamily="34" charset="0"/>
              </a:rPr>
              <a:t>Data Challenges (Complexity, Generalization, and Imbalance):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buFontTx/>
              <a:buChar char="-"/>
            </a:pPr>
            <a:r>
              <a:rPr lang="en-SG" altLang="zh-SG" sz="2200" dirty="0">
                <a:latin typeface="Quattrocento" panose="02020502030000000404" pitchFamily="18" charset="0"/>
                <a:cs typeface="Calibri" panose="020F0502020204030204" pitchFamily="34" charset="0"/>
              </a:rPr>
              <a:t>Regression representations exhibit unique properties (e.g., interpolation and extrapolation) and behave differently from classification across various scenarios. However, most research overlooks regression and focuses primarily on classification.</a:t>
            </a:r>
          </a:p>
          <a:p>
            <a:pPr lvl="1">
              <a:lnSpc>
                <a:spcPct val="110000"/>
              </a:lnSpc>
              <a:spcBef>
                <a:spcPts val="300"/>
              </a:spcBef>
              <a:buFontTx/>
              <a:buChar char="-"/>
            </a:pPr>
            <a:r>
              <a:rPr lang="en-SG" altLang="zh-SG" sz="2200" b="1" dirty="0">
                <a:latin typeface="Quattrocento" panose="02020502030000000404" pitchFamily="18" charset="0"/>
                <a:cs typeface="Calibri" panose="020F0502020204030204" pitchFamily="34" charset="0"/>
              </a:rPr>
              <a:t>We lack a ‘real’ and controllable dataset for in-depth exploration of regression.</a:t>
            </a:r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r>
              <a:rPr lang="en-SG" altLang="zh-SG" sz="2200" dirty="0">
                <a:latin typeface="Quattrocento" panose="02020502030000000404" pitchFamily="18" charset="0"/>
                <a:cs typeface="Calibri" panose="020F0502020204030204" pitchFamily="34" charset="0"/>
              </a:rPr>
              <a:t>Proposals: </a:t>
            </a:r>
          </a:p>
          <a:p>
            <a:pPr marL="0" indent="0">
              <a:lnSpc>
                <a:spcPct val="110000"/>
              </a:lnSpc>
              <a:spcBef>
                <a:spcPts val="300"/>
              </a:spcBef>
              <a:buNone/>
            </a:pPr>
            <a:r>
              <a:rPr lang="en-SG" altLang="zh-SG" sz="2200" dirty="0">
                <a:latin typeface="Quattrocento" panose="02020502030000000404" pitchFamily="18" charset="0"/>
                <a:cs typeface="Calibri" panose="020F0502020204030204" pitchFamily="34" charset="0"/>
              </a:rPr>
              <a:t>       - </a:t>
            </a:r>
            <a:r>
              <a:rPr lang="en-SG" altLang="zh-SG" sz="2200" b="1" dirty="0">
                <a:latin typeface="Quattrocento" panose="02020502030000000404" pitchFamily="18" charset="0"/>
                <a:cs typeface="Calibri" panose="020F0502020204030204" pitchFamily="34" charset="0"/>
              </a:rPr>
              <a:t>Synthesize a regression dataset</a:t>
            </a:r>
            <a:r>
              <a:rPr lang="en-SG" altLang="zh-SG" sz="2200" dirty="0">
                <a:latin typeface="Quattrocento" panose="02020502030000000404" pitchFamily="18" charset="0"/>
                <a:cs typeface="Calibri" panose="020F0502020204030204" pitchFamily="34" charset="0"/>
              </a:rPr>
              <a:t> to investigate the impact of:</a:t>
            </a:r>
          </a:p>
          <a:p>
            <a:pPr lvl="2">
              <a:lnSpc>
                <a:spcPct val="110000"/>
              </a:lnSpc>
              <a:spcBef>
                <a:spcPts val="300"/>
              </a:spcBef>
            </a:pPr>
            <a:r>
              <a:rPr lang="en-SG" altLang="zh-SG" sz="2200" dirty="0">
                <a:latin typeface="Quattrocento" panose="02020502030000000404" pitchFamily="18" charset="0"/>
                <a:cs typeface="Calibri" panose="020F0502020204030204" pitchFamily="34" charset="0"/>
              </a:rPr>
              <a:t>(Complexity) The complexity of the input and the output.</a:t>
            </a:r>
          </a:p>
          <a:p>
            <a:pPr lvl="2">
              <a:lnSpc>
                <a:spcPct val="110000"/>
              </a:lnSpc>
              <a:spcBef>
                <a:spcPts val="300"/>
              </a:spcBef>
            </a:pPr>
            <a:r>
              <a:rPr lang="en-SG" altLang="zh-SG" sz="2200" dirty="0">
                <a:latin typeface="Quattrocento" panose="02020502030000000404" pitchFamily="18" charset="0"/>
                <a:cs typeface="Calibri" panose="020F0502020204030204" pitchFamily="34" charset="0"/>
              </a:rPr>
              <a:t>(Generalization) The interpolation/ extrapolation effect &amp; Out of Distribution. </a:t>
            </a:r>
          </a:p>
          <a:p>
            <a:pPr lvl="2">
              <a:lnSpc>
                <a:spcPct val="110000"/>
              </a:lnSpc>
              <a:spcBef>
                <a:spcPts val="300"/>
              </a:spcBef>
            </a:pPr>
            <a:r>
              <a:rPr lang="en-SG" altLang="zh-SG" sz="2200" dirty="0">
                <a:latin typeface="Quattrocento" panose="02020502030000000404" pitchFamily="18" charset="0"/>
                <a:cs typeface="Calibri" panose="020F0502020204030204" pitchFamily="34" charset="0"/>
              </a:rPr>
              <a:t>(Imbalance) Imbalanced distribution.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47DCE7-6F30-3FE2-36F1-0730F54D2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38</a:t>
            </a:fld>
            <a:endParaRPr lang="en-SG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A212A5-F2E1-8D82-3ECC-68CD1E5E8254}"/>
              </a:ext>
            </a:extLst>
          </p:cNvPr>
          <p:cNvSpPr/>
          <p:nvPr/>
        </p:nvSpPr>
        <p:spPr>
          <a:xfrm>
            <a:off x="425325" y="5284953"/>
            <a:ext cx="1503096" cy="148573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Data Challenges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18B34F-298B-55E1-4149-E138A0500401}"/>
              </a:ext>
            </a:extLst>
          </p:cNvPr>
          <p:cNvSpPr txBox="1"/>
          <p:nvPr/>
        </p:nvSpPr>
        <p:spPr>
          <a:xfrm>
            <a:off x="2137325" y="6384505"/>
            <a:ext cx="817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Various application </a:t>
            </a:r>
            <a:r>
              <a:rPr kumimoji="1" lang="en-US" altLang="zh-CN" dirty="0">
                <a:latin typeface="Quattrocento" panose="02020502030000000404" pitchFamily="18" charset="0"/>
              </a:rPr>
              <a:t>scenes ( e.g., Out of Distribution, Imbalanced distribution)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268A226-9989-6A80-40E7-0024CA0E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389" y="5341767"/>
            <a:ext cx="1239483" cy="10961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149B4C-8C0D-B271-1D76-06026F1C6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3961" y="5344140"/>
            <a:ext cx="2680328" cy="10937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9D011F-5378-D16C-BFA3-30644A8A6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290" y="5333522"/>
            <a:ext cx="1522925" cy="10937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299ED6-6BC6-3997-3A02-8003EA43D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8656" y="5317360"/>
            <a:ext cx="1315613" cy="10550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096DBD-2149-56BC-D45F-F0A743F81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2460" y="5340226"/>
            <a:ext cx="1315613" cy="10420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13F2F42-E9D4-C356-26DB-D3A19E0F15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8074" y="5434511"/>
            <a:ext cx="1098053" cy="79162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121F107-C238-834F-8491-9D8BFC258E6B}"/>
              </a:ext>
            </a:extLst>
          </p:cNvPr>
          <p:cNvSpPr/>
          <p:nvPr/>
        </p:nvSpPr>
        <p:spPr>
          <a:xfrm>
            <a:off x="1947511" y="5284953"/>
            <a:ext cx="9693503" cy="148573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SG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53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99AD0-6536-AEF2-4156-C717538B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>
            <a:extLst>
              <a:ext uri="{FF2B5EF4-FFF2-40B4-BE49-F238E27FC236}">
                <a16:creationId xmlns:a16="http://schemas.microsoft.com/office/drawing/2014/main" id="{B83BDB48-21A8-800C-F646-95BDD4442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0063" y="2939356"/>
            <a:ext cx="5011873" cy="775845"/>
          </a:xfrm>
        </p:spPr>
        <p:txBody>
          <a:bodyPr anchor="b">
            <a:noAutofit/>
          </a:bodyPr>
          <a:lstStyle/>
          <a:p>
            <a:r>
              <a:rPr lang="en-SG" altLang="zh-CN" sz="7200" b="1" dirty="0">
                <a:latin typeface="Quattrocento" panose="02020502030000000404" pitchFamily="18" charset="0"/>
              </a:rPr>
              <a:t>Thank</a:t>
            </a:r>
            <a:r>
              <a:rPr lang="zh-CN" altLang="en-US" sz="7200" b="1" dirty="0">
                <a:latin typeface="Quattrocento" panose="02020502030000000404" pitchFamily="18" charset="0"/>
              </a:rPr>
              <a:t> </a:t>
            </a:r>
            <a:r>
              <a:rPr lang="en-US" altLang="zh-CN" sz="7200" b="1" dirty="0">
                <a:latin typeface="Quattrocento" panose="02020502030000000404" pitchFamily="18" charset="0"/>
              </a:rPr>
              <a:t>you</a:t>
            </a:r>
            <a:r>
              <a:rPr lang="zh-CN" altLang="en-US" sz="7200" b="1" dirty="0">
                <a:latin typeface="Quattrocento" panose="02020502030000000404" pitchFamily="18" charset="0"/>
              </a:rPr>
              <a:t> </a:t>
            </a:r>
            <a:r>
              <a:rPr lang="en-US" altLang="zh-CN" sz="7200" b="1" dirty="0">
                <a:latin typeface="Quattrocento" panose="02020502030000000404" pitchFamily="18" charset="0"/>
              </a:rPr>
              <a:t>!</a:t>
            </a:r>
            <a:r>
              <a:rPr lang="zh-CN" altLang="en-US" sz="7200" b="1" dirty="0">
                <a:latin typeface="Quattrocento" panose="02020502030000000404" pitchFamily="18" charset="0"/>
              </a:rPr>
              <a:t> </a:t>
            </a:r>
            <a:endParaRPr lang="en-SG" sz="7200" b="1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324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7FA20267-93C4-916C-913F-454C4B88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4</a:t>
            </a:fld>
            <a:endParaRPr lang="en-SG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8ABF03BA-79AA-41A7-5AA6-58E7FE7B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1" y="116212"/>
            <a:ext cx="10515600" cy="8104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Quattrocento" panose="02020502030000000404" pitchFamily="18" charset="0"/>
                <a:cs typeface="Times New Roman" panose="02020603050405020304" pitchFamily="18" charset="0"/>
              </a:rPr>
              <a:t>Q2 - Ordinality</a:t>
            </a:r>
            <a:endParaRPr lang="en-SG" sz="3600" b="1" dirty="0">
              <a:latin typeface="Quattrocento" panose="020205020300000004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43">
            <a:extLst>
              <a:ext uri="{FF2B5EF4-FFF2-40B4-BE49-F238E27FC236}">
                <a16:creationId xmlns:a16="http://schemas.microsoft.com/office/drawing/2014/main" id="{009008D0-8A4E-05D8-5037-D92011CDC928}"/>
              </a:ext>
            </a:extLst>
          </p:cNvPr>
          <p:cNvSpPr txBox="1"/>
          <p:nvPr/>
        </p:nvSpPr>
        <p:spPr>
          <a:xfrm>
            <a:off x="440760" y="1183434"/>
            <a:ext cx="106061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Quattrocento" panose="02020502030000000404" pitchFamily="18" charset="0"/>
              </a:rPr>
              <a:t>Regression targets inherently exhibit an ordinal relationship.</a:t>
            </a:r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14C2340F-2E2E-B356-B15B-AFBA38AD23A8}"/>
              </a:ext>
            </a:extLst>
          </p:cNvPr>
          <p:cNvGrpSpPr/>
          <p:nvPr/>
        </p:nvGrpSpPr>
        <p:grpSpPr>
          <a:xfrm>
            <a:off x="2321414" y="1614321"/>
            <a:ext cx="5913735" cy="4982626"/>
            <a:chOff x="4885611" y="1444035"/>
            <a:chExt cx="5913735" cy="498262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E2E9EF0-B5D8-A2CD-F5B2-CCEEDBAF6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0342" y="3230559"/>
              <a:ext cx="771711" cy="99432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532C911-C4ED-4F99-5B35-71CE298E2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7917" y="3233385"/>
              <a:ext cx="795457" cy="994323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E8F4153B-84E2-5FE0-84A5-7B4D2BAFD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3917" y="3222257"/>
              <a:ext cx="771709" cy="1000363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428E17F-8ACA-C2A9-44C5-0273C459A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98623" y="3242732"/>
              <a:ext cx="861424" cy="1000363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635B848-6E9D-82AE-0FD3-3676426F0F55}"/>
                </a:ext>
              </a:extLst>
            </p:cNvPr>
            <p:cNvSpPr txBox="1"/>
            <p:nvPr/>
          </p:nvSpPr>
          <p:spPr>
            <a:xfrm>
              <a:off x="6387825" y="4303818"/>
              <a:ext cx="4532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SG" dirty="0">
                  <a:latin typeface="Quattrocento" panose="02020502030000000404" pitchFamily="18" charset="0"/>
                </a:rPr>
                <a:t>3</a:t>
              </a:r>
              <a:endParaRPr lang="zh-SG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1AA633A-9669-7297-2AE7-09249181D0D1}"/>
                </a:ext>
              </a:extLst>
            </p:cNvPr>
            <p:cNvSpPr txBox="1"/>
            <p:nvPr/>
          </p:nvSpPr>
          <p:spPr>
            <a:xfrm>
              <a:off x="7452735" y="4307664"/>
              <a:ext cx="6079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SG" dirty="0">
                  <a:latin typeface="Quattrocento" panose="02020502030000000404" pitchFamily="18" charset="0"/>
                </a:rPr>
                <a:t>12</a:t>
              </a:r>
              <a:endParaRPr lang="zh-SG" altLang="en-US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5D22F9A-D566-147C-AEA9-C0FBC4EFB0DD}"/>
                </a:ext>
              </a:extLst>
            </p:cNvPr>
            <p:cNvSpPr txBox="1"/>
            <p:nvPr/>
          </p:nvSpPr>
          <p:spPr>
            <a:xfrm>
              <a:off x="8736001" y="4291094"/>
              <a:ext cx="6789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SG" dirty="0">
                  <a:latin typeface="Quattrocento" panose="02020502030000000404" pitchFamily="18" charset="0"/>
                </a:rPr>
                <a:t>36</a:t>
              </a:r>
              <a:endParaRPr lang="zh-SG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482BB7B-F2BA-ED82-41AE-A6BED1EF29B0}"/>
                </a:ext>
              </a:extLst>
            </p:cNvPr>
            <p:cNvSpPr txBox="1"/>
            <p:nvPr/>
          </p:nvSpPr>
          <p:spPr>
            <a:xfrm>
              <a:off x="10120363" y="4284438"/>
              <a:ext cx="6789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SG" dirty="0">
                  <a:latin typeface="Quattrocento" panose="02020502030000000404" pitchFamily="18" charset="0"/>
                </a:rPr>
                <a:t>52</a:t>
              </a:r>
              <a:endParaRPr lang="zh-SG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B259FF87-9E03-DD67-1B5B-353EE70FFD0F}"/>
                </a:ext>
              </a:extLst>
            </p:cNvPr>
            <p:cNvSpPr/>
            <p:nvPr/>
          </p:nvSpPr>
          <p:spPr>
            <a:xfrm>
              <a:off x="6261274" y="4408563"/>
              <a:ext cx="126551" cy="126551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65ECC1A-1EDD-A4CF-A763-E51C7DFBA459}"/>
                </a:ext>
              </a:extLst>
            </p:cNvPr>
            <p:cNvSpPr/>
            <p:nvPr/>
          </p:nvSpPr>
          <p:spPr>
            <a:xfrm>
              <a:off x="7322636" y="4434865"/>
              <a:ext cx="126551" cy="12655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121E9E5-FBB1-14B1-F2D1-F53676BB491F}"/>
                </a:ext>
              </a:extLst>
            </p:cNvPr>
            <p:cNvSpPr/>
            <p:nvPr/>
          </p:nvSpPr>
          <p:spPr>
            <a:xfrm>
              <a:off x="8625031" y="4429851"/>
              <a:ext cx="126551" cy="126551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CB5ADE0E-A190-3FED-1CC8-E978696EFB30}"/>
                </a:ext>
              </a:extLst>
            </p:cNvPr>
            <p:cNvSpPr/>
            <p:nvPr/>
          </p:nvSpPr>
          <p:spPr>
            <a:xfrm>
              <a:off x="9993812" y="4405829"/>
              <a:ext cx="126551" cy="12655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BF4FB94-AFA8-0AFC-1E6E-9A1DA1F002BE}"/>
                </a:ext>
              </a:extLst>
            </p:cNvPr>
            <p:cNvGrpSpPr/>
            <p:nvPr/>
          </p:nvGrpSpPr>
          <p:grpSpPr>
            <a:xfrm>
              <a:off x="6847841" y="1444035"/>
              <a:ext cx="3145971" cy="1506134"/>
              <a:chOff x="6857100" y="2077437"/>
              <a:chExt cx="1231621" cy="568538"/>
            </a:xfrm>
          </p:grpSpPr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983C4569-E9DC-A13C-5C8E-985F31CE53AA}"/>
                  </a:ext>
                </a:extLst>
              </p:cNvPr>
              <p:cNvGrpSpPr/>
              <p:nvPr/>
            </p:nvGrpSpPr>
            <p:grpSpPr>
              <a:xfrm>
                <a:off x="6857100" y="2077437"/>
                <a:ext cx="1231621" cy="568538"/>
                <a:chOff x="5338120" y="2019031"/>
                <a:chExt cx="3426940" cy="1581936"/>
              </a:xfrm>
            </p:grpSpPr>
            <p:sp>
              <p:nvSpPr>
                <p:cNvPr id="47" name="任意形状 46">
                  <a:extLst>
                    <a:ext uri="{FF2B5EF4-FFF2-40B4-BE49-F238E27FC236}">
                      <a16:creationId xmlns:a16="http://schemas.microsoft.com/office/drawing/2014/main" id="{5A604DB5-ACA8-CF23-EA21-0C981D57BD78}"/>
                    </a:ext>
                  </a:extLst>
                </p:cNvPr>
                <p:cNvSpPr/>
                <p:nvPr/>
              </p:nvSpPr>
              <p:spPr>
                <a:xfrm>
                  <a:off x="5338120" y="2019031"/>
                  <a:ext cx="3138616" cy="804772"/>
                </a:xfrm>
                <a:custGeom>
                  <a:avLst/>
                  <a:gdLst>
                    <a:gd name="connsiteX0" fmla="*/ 0 w 3138616"/>
                    <a:gd name="connsiteY0" fmla="*/ 269461 h 804772"/>
                    <a:gd name="connsiteX1" fmla="*/ 951470 w 3138616"/>
                    <a:gd name="connsiteY1" fmla="*/ 800801 h 804772"/>
                    <a:gd name="connsiteX2" fmla="*/ 1952367 w 3138616"/>
                    <a:gd name="connsiteY2" fmla="*/ 22325 h 804772"/>
                    <a:gd name="connsiteX3" fmla="*/ 3138616 w 3138616"/>
                    <a:gd name="connsiteY3" fmla="*/ 195320 h 804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38616" h="804772">
                      <a:moveTo>
                        <a:pt x="0" y="269461"/>
                      </a:moveTo>
                      <a:cubicBezTo>
                        <a:pt x="313038" y="555725"/>
                        <a:pt x="626076" y="841990"/>
                        <a:pt x="951470" y="800801"/>
                      </a:cubicBezTo>
                      <a:cubicBezTo>
                        <a:pt x="1276864" y="759612"/>
                        <a:pt x="1587843" y="123238"/>
                        <a:pt x="1952367" y="22325"/>
                      </a:cubicBezTo>
                      <a:cubicBezTo>
                        <a:pt x="2316891" y="-78588"/>
                        <a:pt x="3138616" y="195320"/>
                        <a:pt x="3138616" y="195320"/>
                      </a:cubicBezTo>
                    </a:path>
                  </a:pathLst>
                </a:custGeom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SG" altLang="en-US"/>
                </a:p>
              </p:txBody>
            </p:sp>
            <p:sp>
              <p:nvSpPr>
                <p:cNvPr id="48" name="任意形状 47">
                  <a:extLst>
                    <a:ext uri="{FF2B5EF4-FFF2-40B4-BE49-F238E27FC236}">
                      <a16:creationId xmlns:a16="http://schemas.microsoft.com/office/drawing/2014/main" id="{A3EEC68D-DEC2-3899-6DE1-DF4CC83858AF}"/>
                    </a:ext>
                  </a:extLst>
                </p:cNvPr>
                <p:cNvSpPr/>
                <p:nvPr/>
              </p:nvSpPr>
              <p:spPr>
                <a:xfrm>
                  <a:off x="5626444" y="2796195"/>
                  <a:ext cx="3138616" cy="804772"/>
                </a:xfrm>
                <a:custGeom>
                  <a:avLst/>
                  <a:gdLst>
                    <a:gd name="connsiteX0" fmla="*/ 0 w 3138616"/>
                    <a:gd name="connsiteY0" fmla="*/ 269461 h 804772"/>
                    <a:gd name="connsiteX1" fmla="*/ 951470 w 3138616"/>
                    <a:gd name="connsiteY1" fmla="*/ 800801 h 804772"/>
                    <a:gd name="connsiteX2" fmla="*/ 1952367 w 3138616"/>
                    <a:gd name="connsiteY2" fmla="*/ 22325 h 804772"/>
                    <a:gd name="connsiteX3" fmla="*/ 3138616 w 3138616"/>
                    <a:gd name="connsiteY3" fmla="*/ 195320 h 804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38616" h="804772">
                      <a:moveTo>
                        <a:pt x="0" y="269461"/>
                      </a:moveTo>
                      <a:cubicBezTo>
                        <a:pt x="313038" y="555725"/>
                        <a:pt x="626076" y="841990"/>
                        <a:pt x="951470" y="800801"/>
                      </a:cubicBezTo>
                      <a:cubicBezTo>
                        <a:pt x="1276864" y="759612"/>
                        <a:pt x="1587843" y="123238"/>
                        <a:pt x="1952367" y="22325"/>
                      </a:cubicBezTo>
                      <a:cubicBezTo>
                        <a:pt x="2316891" y="-78588"/>
                        <a:pt x="3138616" y="195320"/>
                        <a:pt x="3138616" y="195320"/>
                      </a:cubicBezTo>
                    </a:path>
                  </a:pathLst>
                </a:custGeom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SG" altLang="en-US"/>
                </a:p>
              </p:txBody>
            </p:sp>
            <p:cxnSp>
              <p:nvCxnSpPr>
                <p:cNvPr id="49" name="直线连接符 48">
                  <a:extLst>
                    <a:ext uri="{FF2B5EF4-FFF2-40B4-BE49-F238E27FC236}">
                      <a16:creationId xmlns:a16="http://schemas.microsoft.com/office/drawing/2014/main" id="{9FE73E98-070D-A34D-262C-A79FFE8E7CB6}"/>
                    </a:ext>
                  </a:extLst>
                </p:cNvPr>
                <p:cNvCxnSpPr>
                  <a:cxnSpLocks/>
                  <a:stCxn id="47" idx="0"/>
                  <a:endCxn id="48" idx="0"/>
                </p:cNvCxnSpPr>
                <p:nvPr/>
              </p:nvCxnSpPr>
              <p:spPr>
                <a:xfrm>
                  <a:off x="5338120" y="2288492"/>
                  <a:ext cx="288324" cy="777164"/>
                </a:xfrm>
                <a:prstGeom prst="line">
                  <a:avLst/>
                </a:prstGeom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线连接符 49">
                  <a:extLst>
                    <a:ext uri="{FF2B5EF4-FFF2-40B4-BE49-F238E27FC236}">
                      <a16:creationId xmlns:a16="http://schemas.microsoft.com/office/drawing/2014/main" id="{2233B2CF-6057-450A-31DE-2F4F96B1B025}"/>
                    </a:ext>
                  </a:extLst>
                </p:cNvPr>
                <p:cNvCxnSpPr>
                  <a:cxnSpLocks/>
                  <a:stCxn id="47" idx="3"/>
                  <a:endCxn id="48" idx="3"/>
                </p:cNvCxnSpPr>
                <p:nvPr/>
              </p:nvCxnSpPr>
              <p:spPr>
                <a:xfrm>
                  <a:off x="8476736" y="2214351"/>
                  <a:ext cx="288324" cy="777164"/>
                </a:xfrm>
                <a:prstGeom prst="line">
                  <a:avLst/>
                </a:prstGeom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线连接符 50">
                  <a:extLst>
                    <a:ext uri="{FF2B5EF4-FFF2-40B4-BE49-F238E27FC236}">
                      <a16:creationId xmlns:a16="http://schemas.microsoft.com/office/drawing/2014/main" id="{70F9DB1D-F0CC-0C58-71E4-6DF65F194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52753" y="2787659"/>
                  <a:ext cx="288324" cy="777164"/>
                </a:xfrm>
                <a:prstGeom prst="line">
                  <a:avLst/>
                </a:prstGeom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线连接符 51">
                  <a:extLst>
                    <a:ext uri="{FF2B5EF4-FFF2-40B4-BE49-F238E27FC236}">
                      <a16:creationId xmlns:a16="http://schemas.microsoft.com/office/drawing/2014/main" id="{B4891951-71CB-DC0C-5083-31571FF21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41526" y="2365828"/>
                  <a:ext cx="288324" cy="777164"/>
                </a:xfrm>
                <a:prstGeom prst="line">
                  <a:avLst/>
                </a:prstGeom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线连接符 52">
                  <a:extLst>
                    <a:ext uri="{FF2B5EF4-FFF2-40B4-BE49-F238E27FC236}">
                      <a16:creationId xmlns:a16="http://schemas.microsoft.com/office/drawing/2014/main" id="{AF1224B2-55F8-6D78-9259-821163256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53983" y="2019031"/>
                  <a:ext cx="288324" cy="777164"/>
                </a:xfrm>
                <a:prstGeom prst="line">
                  <a:avLst/>
                </a:prstGeom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77A35101-26DF-5AB3-0257-F93C2F748208}"/>
                  </a:ext>
                </a:extLst>
              </p:cNvPr>
              <p:cNvSpPr/>
              <p:nvPr/>
            </p:nvSpPr>
            <p:spPr>
              <a:xfrm>
                <a:off x="7025159" y="2407322"/>
                <a:ext cx="72360" cy="7236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sp>
            <p:nvSpPr>
              <p:cNvPr id="44" name="椭圆 43">
                <a:extLst>
                  <a:ext uri="{FF2B5EF4-FFF2-40B4-BE49-F238E27FC236}">
                    <a16:creationId xmlns:a16="http://schemas.microsoft.com/office/drawing/2014/main" id="{91A223C8-D3EC-2A42-010D-67CEA3DE1798}"/>
                  </a:ext>
                </a:extLst>
              </p:cNvPr>
              <p:cNvSpPr/>
              <p:nvPr/>
            </p:nvSpPr>
            <p:spPr>
              <a:xfrm>
                <a:off x="7282821" y="2425286"/>
                <a:ext cx="72360" cy="7236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930AB8C1-6504-25E9-2A40-AA14CDA1FED8}"/>
                  </a:ext>
                </a:extLst>
              </p:cNvPr>
              <p:cNvSpPr/>
              <p:nvPr/>
            </p:nvSpPr>
            <p:spPr>
              <a:xfrm>
                <a:off x="7524721" y="2230276"/>
                <a:ext cx="72360" cy="7236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B401BDCB-82CA-087B-F3F6-C1F13BB87F85}"/>
                  </a:ext>
                </a:extLst>
              </p:cNvPr>
              <p:cNvSpPr/>
              <p:nvPr/>
            </p:nvSpPr>
            <p:spPr>
              <a:xfrm>
                <a:off x="7856082" y="2230276"/>
                <a:ext cx="72360" cy="7236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02601FE4-AFC6-D18C-EA7E-58FA1F83767D}"/>
                </a:ext>
              </a:extLst>
            </p:cNvPr>
            <p:cNvGrpSpPr/>
            <p:nvPr/>
          </p:nvGrpSpPr>
          <p:grpSpPr>
            <a:xfrm>
              <a:off x="6807934" y="4805490"/>
              <a:ext cx="3511933" cy="1621171"/>
              <a:chOff x="6912585" y="2649043"/>
              <a:chExt cx="1231621" cy="568538"/>
            </a:xfrm>
          </p:grpSpPr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FCE0171E-C3F9-FC9C-87AC-C9596A5A7B4F}"/>
                  </a:ext>
                </a:extLst>
              </p:cNvPr>
              <p:cNvGrpSpPr/>
              <p:nvPr/>
            </p:nvGrpSpPr>
            <p:grpSpPr>
              <a:xfrm>
                <a:off x="6912585" y="2649043"/>
                <a:ext cx="1231621" cy="568538"/>
                <a:chOff x="5338120" y="2019031"/>
                <a:chExt cx="3426940" cy="1581936"/>
              </a:xfrm>
            </p:grpSpPr>
            <p:sp>
              <p:nvSpPr>
                <p:cNvPr id="61" name="任意形状 60">
                  <a:extLst>
                    <a:ext uri="{FF2B5EF4-FFF2-40B4-BE49-F238E27FC236}">
                      <a16:creationId xmlns:a16="http://schemas.microsoft.com/office/drawing/2014/main" id="{21815B6F-302C-6BC5-01B9-CB42D48D7190}"/>
                    </a:ext>
                  </a:extLst>
                </p:cNvPr>
                <p:cNvSpPr/>
                <p:nvPr/>
              </p:nvSpPr>
              <p:spPr>
                <a:xfrm>
                  <a:off x="5338120" y="2019031"/>
                  <a:ext cx="3138616" cy="804772"/>
                </a:xfrm>
                <a:custGeom>
                  <a:avLst/>
                  <a:gdLst>
                    <a:gd name="connsiteX0" fmla="*/ 0 w 3138616"/>
                    <a:gd name="connsiteY0" fmla="*/ 269461 h 804772"/>
                    <a:gd name="connsiteX1" fmla="*/ 951470 w 3138616"/>
                    <a:gd name="connsiteY1" fmla="*/ 800801 h 804772"/>
                    <a:gd name="connsiteX2" fmla="*/ 1952367 w 3138616"/>
                    <a:gd name="connsiteY2" fmla="*/ 22325 h 804772"/>
                    <a:gd name="connsiteX3" fmla="*/ 3138616 w 3138616"/>
                    <a:gd name="connsiteY3" fmla="*/ 195320 h 804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38616" h="804772">
                      <a:moveTo>
                        <a:pt x="0" y="269461"/>
                      </a:moveTo>
                      <a:cubicBezTo>
                        <a:pt x="313038" y="555725"/>
                        <a:pt x="626076" y="841990"/>
                        <a:pt x="951470" y="800801"/>
                      </a:cubicBezTo>
                      <a:cubicBezTo>
                        <a:pt x="1276864" y="759612"/>
                        <a:pt x="1587843" y="123238"/>
                        <a:pt x="1952367" y="22325"/>
                      </a:cubicBezTo>
                      <a:cubicBezTo>
                        <a:pt x="2316891" y="-78588"/>
                        <a:pt x="3138616" y="195320"/>
                        <a:pt x="3138616" y="195320"/>
                      </a:cubicBezTo>
                    </a:path>
                  </a:pathLst>
                </a:custGeom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SG" altLang="en-US"/>
                </a:p>
              </p:txBody>
            </p:sp>
            <p:sp>
              <p:nvSpPr>
                <p:cNvPr id="62" name="任意形状 61">
                  <a:extLst>
                    <a:ext uri="{FF2B5EF4-FFF2-40B4-BE49-F238E27FC236}">
                      <a16:creationId xmlns:a16="http://schemas.microsoft.com/office/drawing/2014/main" id="{8E353CBF-2CB4-21A6-1FCF-458FAAA52823}"/>
                    </a:ext>
                  </a:extLst>
                </p:cNvPr>
                <p:cNvSpPr/>
                <p:nvPr/>
              </p:nvSpPr>
              <p:spPr>
                <a:xfrm>
                  <a:off x="5626444" y="2796195"/>
                  <a:ext cx="3138616" cy="804772"/>
                </a:xfrm>
                <a:custGeom>
                  <a:avLst/>
                  <a:gdLst>
                    <a:gd name="connsiteX0" fmla="*/ 0 w 3138616"/>
                    <a:gd name="connsiteY0" fmla="*/ 269461 h 804772"/>
                    <a:gd name="connsiteX1" fmla="*/ 951470 w 3138616"/>
                    <a:gd name="connsiteY1" fmla="*/ 800801 h 804772"/>
                    <a:gd name="connsiteX2" fmla="*/ 1952367 w 3138616"/>
                    <a:gd name="connsiteY2" fmla="*/ 22325 h 804772"/>
                    <a:gd name="connsiteX3" fmla="*/ 3138616 w 3138616"/>
                    <a:gd name="connsiteY3" fmla="*/ 195320 h 804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38616" h="804772">
                      <a:moveTo>
                        <a:pt x="0" y="269461"/>
                      </a:moveTo>
                      <a:cubicBezTo>
                        <a:pt x="313038" y="555725"/>
                        <a:pt x="626076" y="841990"/>
                        <a:pt x="951470" y="800801"/>
                      </a:cubicBezTo>
                      <a:cubicBezTo>
                        <a:pt x="1276864" y="759612"/>
                        <a:pt x="1587843" y="123238"/>
                        <a:pt x="1952367" y="22325"/>
                      </a:cubicBezTo>
                      <a:cubicBezTo>
                        <a:pt x="2316891" y="-78588"/>
                        <a:pt x="3138616" y="195320"/>
                        <a:pt x="3138616" y="195320"/>
                      </a:cubicBezTo>
                    </a:path>
                  </a:pathLst>
                </a:custGeom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SG" altLang="en-US"/>
                </a:p>
              </p:txBody>
            </p:sp>
            <p:cxnSp>
              <p:nvCxnSpPr>
                <p:cNvPr id="63" name="直线连接符 62">
                  <a:extLst>
                    <a:ext uri="{FF2B5EF4-FFF2-40B4-BE49-F238E27FC236}">
                      <a16:creationId xmlns:a16="http://schemas.microsoft.com/office/drawing/2014/main" id="{CF2C151D-783C-50F2-F26A-657CB9436C22}"/>
                    </a:ext>
                  </a:extLst>
                </p:cNvPr>
                <p:cNvCxnSpPr>
                  <a:cxnSpLocks/>
                  <a:stCxn id="61" idx="0"/>
                  <a:endCxn id="62" idx="0"/>
                </p:cNvCxnSpPr>
                <p:nvPr/>
              </p:nvCxnSpPr>
              <p:spPr>
                <a:xfrm>
                  <a:off x="5338120" y="2288492"/>
                  <a:ext cx="288324" cy="777164"/>
                </a:xfrm>
                <a:prstGeom prst="line">
                  <a:avLst/>
                </a:prstGeom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线连接符 63">
                  <a:extLst>
                    <a:ext uri="{FF2B5EF4-FFF2-40B4-BE49-F238E27FC236}">
                      <a16:creationId xmlns:a16="http://schemas.microsoft.com/office/drawing/2014/main" id="{BE2DFBEA-C552-C78E-5E36-DBEBABF5B599}"/>
                    </a:ext>
                  </a:extLst>
                </p:cNvPr>
                <p:cNvCxnSpPr>
                  <a:cxnSpLocks/>
                  <a:stCxn id="61" idx="3"/>
                  <a:endCxn id="62" idx="3"/>
                </p:cNvCxnSpPr>
                <p:nvPr/>
              </p:nvCxnSpPr>
              <p:spPr>
                <a:xfrm>
                  <a:off x="8476736" y="2214351"/>
                  <a:ext cx="288324" cy="777164"/>
                </a:xfrm>
                <a:prstGeom prst="line">
                  <a:avLst/>
                </a:prstGeom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线连接符 64">
                  <a:extLst>
                    <a:ext uri="{FF2B5EF4-FFF2-40B4-BE49-F238E27FC236}">
                      <a16:creationId xmlns:a16="http://schemas.microsoft.com/office/drawing/2014/main" id="{57FA242B-565A-05EB-EEBD-D3D11E9E7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52753" y="2787659"/>
                  <a:ext cx="288324" cy="777164"/>
                </a:xfrm>
                <a:prstGeom prst="line">
                  <a:avLst/>
                </a:prstGeom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线连接符 65">
                  <a:extLst>
                    <a:ext uri="{FF2B5EF4-FFF2-40B4-BE49-F238E27FC236}">
                      <a16:creationId xmlns:a16="http://schemas.microsoft.com/office/drawing/2014/main" id="{6896B70F-D489-F19F-66B4-D734C72AFB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41526" y="2365828"/>
                  <a:ext cx="288324" cy="777164"/>
                </a:xfrm>
                <a:prstGeom prst="line">
                  <a:avLst/>
                </a:prstGeom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线连接符 66">
                  <a:extLst>
                    <a:ext uri="{FF2B5EF4-FFF2-40B4-BE49-F238E27FC236}">
                      <a16:creationId xmlns:a16="http://schemas.microsoft.com/office/drawing/2014/main" id="{86D4D65F-C9B7-30B5-5FC4-071FA5905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53983" y="2019031"/>
                  <a:ext cx="288324" cy="777164"/>
                </a:xfrm>
                <a:prstGeom prst="line">
                  <a:avLst/>
                </a:prstGeom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0748E765-D62B-2740-E922-44AA14D8C236}"/>
                  </a:ext>
                </a:extLst>
              </p:cNvPr>
              <p:cNvSpPr/>
              <p:nvPr/>
            </p:nvSpPr>
            <p:spPr>
              <a:xfrm>
                <a:off x="7340447" y="3004722"/>
                <a:ext cx="72360" cy="7236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E4ABACAB-7AC8-9AEE-49E2-9792ADDE372E}"/>
                  </a:ext>
                </a:extLst>
              </p:cNvPr>
              <p:cNvSpPr/>
              <p:nvPr/>
            </p:nvSpPr>
            <p:spPr>
              <a:xfrm>
                <a:off x="7608333" y="2799850"/>
                <a:ext cx="72360" cy="72360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030E1739-3A27-3F1E-4E60-9E7D2294D17F}"/>
                  </a:ext>
                </a:extLst>
              </p:cNvPr>
              <p:cNvSpPr/>
              <p:nvPr/>
            </p:nvSpPr>
            <p:spPr>
              <a:xfrm>
                <a:off x="7043755" y="2975005"/>
                <a:ext cx="72360" cy="7236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512B4817-40D7-4C90-4715-A695F6A6D6F9}"/>
                  </a:ext>
                </a:extLst>
              </p:cNvPr>
              <p:cNvSpPr/>
              <p:nvPr/>
            </p:nvSpPr>
            <p:spPr>
              <a:xfrm>
                <a:off x="7888808" y="2773391"/>
                <a:ext cx="72360" cy="7236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</p:grp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6A06F340-10FE-6624-DC47-34CA33A75C81}"/>
                </a:ext>
              </a:extLst>
            </p:cNvPr>
            <p:cNvSpPr txBox="1"/>
            <p:nvPr/>
          </p:nvSpPr>
          <p:spPr>
            <a:xfrm>
              <a:off x="4885611" y="3554988"/>
              <a:ext cx="10315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SG" dirty="0"/>
                <a:t>Input X</a:t>
              </a:r>
              <a:endParaRPr lang="zh-SG" altLang="en-US" dirty="0"/>
            </a:p>
          </p:txBody>
        </p:sp>
        <p:cxnSp>
          <p:nvCxnSpPr>
            <p:cNvPr id="78" name="直线箭头连接符 77">
              <a:extLst>
                <a:ext uri="{FF2B5EF4-FFF2-40B4-BE49-F238E27FC236}">
                  <a16:creationId xmlns:a16="http://schemas.microsoft.com/office/drawing/2014/main" id="{E09D3640-935D-3D03-8B66-50C61EC4E8C6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6426198" y="2567064"/>
              <a:ext cx="858930" cy="6634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直线箭头连接符 80">
              <a:extLst>
                <a:ext uri="{FF2B5EF4-FFF2-40B4-BE49-F238E27FC236}">
                  <a16:creationId xmlns:a16="http://schemas.microsoft.com/office/drawing/2014/main" id="{3A4D6EE9-C84E-7FB9-9166-480492C5CFE9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V="1">
              <a:off x="7658481" y="2529153"/>
              <a:ext cx="303861" cy="7335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线箭头连接符 82">
              <a:extLst>
                <a:ext uri="{FF2B5EF4-FFF2-40B4-BE49-F238E27FC236}">
                  <a16:creationId xmlns:a16="http://schemas.microsoft.com/office/drawing/2014/main" id="{EB14AC84-3F79-2029-E4D4-72DCBD26D135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H="1" flipV="1">
              <a:off x="8645584" y="2040617"/>
              <a:ext cx="213567" cy="118994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直线箭头连接符 84">
              <a:extLst>
                <a:ext uri="{FF2B5EF4-FFF2-40B4-BE49-F238E27FC236}">
                  <a16:creationId xmlns:a16="http://schemas.microsoft.com/office/drawing/2014/main" id="{52A9916A-B751-C939-9B59-C527FFE689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06169" y="2070546"/>
              <a:ext cx="630420" cy="11600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直线箭头连接符 86">
              <a:extLst>
                <a:ext uri="{FF2B5EF4-FFF2-40B4-BE49-F238E27FC236}">
                  <a16:creationId xmlns:a16="http://schemas.microsoft.com/office/drawing/2014/main" id="{1B018E9A-34A7-D211-2C3D-12CD05C562AE}"/>
                </a:ext>
              </a:extLst>
            </p:cNvPr>
            <p:cNvCxnSpPr>
              <a:cxnSpLocks/>
              <a:endCxn id="57" idx="1"/>
            </p:cNvCxnSpPr>
            <p:nvPr/>
          </p:nvCxnSpPr>
          <p:spPr>
            <a:xfrm>
              <a:off x="6450402" y="4639854"/>
              <a:ext cx="1607786" cy="12100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直线箭头连接符 88">
              <a:extLst>
                <a:ext uri="{FF2B5EF4-FFF2-40B4-BE49-F238E27FC236}">
                  <a16:creationId xmlns:a16="http://schemas.microsoft.com/office/drawing/2014/main" id="{B3FF2ADC-E226-62A0-D74A-EAC4E6D440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1828" y="4673150"/>
              <a:ext cx="134083" cy="9610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直线箭头连接符 94">
              <a:extLst>
                <a:ext uri="{FF2B5EF4-FFF2-40B4-BE49-F238E27FC236}">
                  <a16:creationId xmlns:a16="http://schemas.microsoft.com/office/drawing/2014/main" id="{AE135BED-5F7A-A768-E908-A8DD91648424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8791840" y="4585796"/>
              <a:ext cx="829984" cy="6044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线箭头连接符 98">
              <a:extLst>
                <a:ext uri="{FF2B5EF4-FFF2-40B4-BE49-F238E27FC236}">
                  <a16:creationId xmlns:a16="http://schemas.microsoft.com/office/drawing/2014/main" id="{3B7E9BCE-14A5-B5E4-9FA1-2EB6654090A0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 flipH="1">
              <a:off x="9013761" y="4469105"/>
              <a:ext cx="980051" cy="6821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2EFDA4D3-031E-29EE-C303-036FBC8C5060}"/>
                </a:ext>
              </a:extLst>
            </p:cNvPr>
            <p:cNvSpPr txBox="1"/>
            <p:nvPr/>
          </p:nvSpPr>
          <p:spPr>
            <a:xfrm>
              <a:off x="4921427" y="5403873"/>
              <a:ext cx="103157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SG" dirty="0"/>
                <a:t>Feature manifold </a:t>
              </a:r>
              <a:endParaRPr lang="zh-SG" altLang="en-US" dirty="0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D3DCAD3B-4182-13CF-C810-5FE3B95E7AC3}"/>
                </a:ext>
              </a:extLst>
            </p:cNvPr>
            <p:cNvSpPr txBox="1"/>
            <p:nvPr/>
          </p:nvSpPr>
          <p:spPr>
            <a:xfrm>
              <a:off x="4885612" y="1774214"/>
              <a:ext cx="103157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SG" dirty="0"/>
                <a:t>Feature manifold </a:t>
              </a:r>
              <a:endParaRPr lang="zh-SG" altLang="en-US" dirty="0"/>
            </a:p>
          </p:txBody>
        </p:sp>
      </p:grpSp>
      <p:sp>
        <p:nvSpPr>
          <p:cNvPr id="107" name="文本框 106">
            <a:extLst>
              <a:ext uri="{FF2B5EF4-FFF2-40B4-BE49-F238E27FC236}">
                <a16:creationId xmlns:a16="http://schemas.microsoft.com/office/drawing/2014/main" id="{49AE775B-ADDC-B48C-E720-449534BDFE3C}"/>
              </a:ext>
            </a:extLst>
          </p:cNvPr>
          <p:cNvSpPr txBox="1"/>
          <p:nvPr/>
        </p:nvSpPr>
        <p:spPr>
          <a:xfrm>
            <a:off x="8486873" y="4547646"/>
            <a:ext cx="338607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377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zh-CN" sz="2200" dirty="0">
                <a:latin typeface="Quattrocento" panose="02020502030000000404" pitchFamily="18" charset="0"/>
              </a:rPr>
              <a:t>Is ordinal feature space not learned naturally? Why?</a:t>
            </a:r>
          </a:p>
          <a:p>
            <a:pPr marL="285750" indent="-285750" defTabSz="914377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zh-CN" sz="2200" dirty="0">
                <a:latin typeface="Quattrocento" panose="02020502030000000404" pitchFamily="18" charset="0"/>
              </a:rPr>
              <a:t>Benefits?</a:t>
            </a:r>
          </a:p>
        </p:txBody>
      </p:sp>
    </p:spTree>
    <p:extLst>
      <p:ext uri="{BB962C8B-B14F-4D97-AF65-F5344CB8AC3E}">
        <p14:creationId xmlns:p14="http://schemas.microsoft.com/office/powerpoint/2010/main" val="2674426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7FA20267-93C4-916C-913F-454C4B88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40</a:t>
            </a:fld>
            <a:endParaRPr lang="en-SG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8ABF03BA-79AA-41A7-5AA6-58E7FE7B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1" y="116212"/>
            <a:ext cx="10515600" cy="810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Quattrocento" panose="02020502030000000404" pitchFamily="18" charset="0"/>
                <a:cs typeface="Times New Roman" panose="02020603050405020304" pitchFamily="18" charset="0"/>
              </a:rPr>
              <a:t>MSE is a proxy for H(Z|Y)</a:t>
            </a:r>
            <a:endParaRPr lang="en-SG" sz="3600" b="1" dirty="0">
              <a:latin typeface="Quattrocento" panose="020205020300000004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 descr="图示&#10;&#10;描述已自动生成">
            <a:extLst>
              <a:ext uri="{FF2B5EF4-FFF2-40B4-BE49-F238E27FC236}">
                <a16:creationId xmlns:a16="http://schemas.microsoft.com/office/drawing/2014/main" id="{7A018215-C880-2E2C-12A4-6F3D66B39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047" y="1014027"/>
            <a:ext cx="8923010" cy="5603983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6AB7446-E08B-C678-59CB-B053D948460E}"/>
              </a:ext>
            </a:extLst>
          </p:cNvPr>
          <p:cNvSpPr txBox="1">
            <a:spLocks/>
          </p:cNvSpPr>
          <p:nvPr/>
        </p:nvSpPr>
        <p:spPr>
          <a:xfrm>
            <a:off x="3309814" y="6405049"/>
            <a:ext cx="4165227" cy="45295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algn="ctr"/>
            <a:r>
              <a:rPr lang="en-US" sz="2200" b="1" dirty="0">
                <a:solidFill>
                  <a:srgbClr val="C00000"/>
                </a:solidFill>
                <a:latin typeface="Quattrocento" panose="02020502030000000404" pitchFamily="18" charset="0"/>
              </a:rPr>
              <a:t>H(Z) remains untouched</a:t>
            </a:r>
            <a:r>
              <a:rPr lang="en-US" sz="2200" dirty="0">
                <a:latin typeface="Quattrocento" panose="020205020300000004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1FD6CE4-23A8-B610-41C5-A43CFA865523}"/>
                  </a:ext>
                </a:extLst>
              </p:cNvPr>
              <p:cNvSpPr/>
              <p:nvPr/>
            </p:nvSpPr>
            <p:spPr>
              <a:xfrm>
                <a:off x="1975943" y="2385849"/>
                <a:ext cx="262760" cy="336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SG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kumimoji="1" lang="zh-SG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1FD6CE4-23A8-B610-41C5-A43CFA865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943" y="2385849"/>
                <a:ext cx="262760" cy="336330"/>
              </a:xfrm>
              <a:prstGeom prst="rect">
                <a:avLst/>
              </a:prstGeom>
              <a:blipFill>
                <a:blip r:embed="rId4"/>
                <a:stretch>
                  <a:fillRect l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D19CF01-6AA7-CC58-00BB-22101FB9C277}"/>
                  </a:ext>
                </a:extLst>
              </p:cNvPr>
              <p:cNvSpPr/>
              <p:nvPr/>
            </p:nvSpPr>
            <p:spPr>
              <a:xfrm>
                <a:off x="1870837" y="4062471"/>
                <a:ext cx="262760" cy="336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SG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kumimoji="1" lang="zh-SG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DD19CF01-6AA7-CC58-00BB-22101FB9C2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837" y="4062471"/>
                <a:ext cx="262760" cy="336330"/>
              </a:xfrm>
              <a:prstGeom prst="rect">
                <a:avLst/>
              </a:prstGeom>
              <a:blipFill>
                <a:blip r:embed="rId5"/>
                <a:stretch>
                  <a:fillRect l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23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5BE0-3C8D-C0E1-B229-2C4653C2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02357"/>
            <a:ext cx="11125538" cy="810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Quattrocento" panose="02020502030000000404" pitchFamily="18" charset="0"/>
              </a:rPr>
              <a:t>Enforcing Topological Similarity</a:t>
            </a:r>
            <a:endParaRPr lang="en-SG" sz="3600" b="1" dirty="0">
              <a:latin typeface="Quattrocento" panose="020205020300000004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65DF3A-E821-FAA9-BD6B-8483A99D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41</a:t>
            </a:fld>
            <a:endParaRPr lang="en-SG" dirty="0"/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CF1DC018-DB37-D211-9405-3FC92A79893C}"/>
              </a:ext>
            </a:extLst>
          </p:cNvPr>
          <p:cNvCxnSpPr/>
          <p:nvPr/>
        </p:nvCxnSpPr>
        <p:spPr>
          <a:xfrm flipV="1">
            <a:off x="2007231" y="1279527"/>
            <a:ext cx="0" cy="1715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C05E3068-B64D-41A0-9813-1880534C69AC}"/>
              </a:ext>
            </a:extLst>
          </p:cNvPr>
          <p:cNvCxnSpPr>
            <a:cxnSpLocks/>
          </p:cNvCxnSpPr>
          <p:nvPr/>
        </p:nvCxnSpPr>
        <p:spPr>
          <a:xfrm>
            <a:off x="1850478" y="2872100"/>
            <a:ext cx="12486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912ECE9A-9BF8-EA31-885D-3AA393B27B8C}"/>
              </a:ext>
            </a:extLst>
          </p:cNvPr>
          <p:cNvCxnSpPr>
            <a:cxnSpLocks/>
          </p:cNvCxnSpPr>
          <p:nvPr/>
        </p:nvCxnSpPr>
        <p:spPr>
          <a:xfrm flipV="1">
            <a:off x="2012330" y="2027893"/>
            <a:ext cx="836090" cy="8360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2A27843-FC0F-45DF-6F83-9B39EB256499}"/>
                  </a:ext>
                </a:extLst>
              </p:cNvPr>
              <p:cNvSpPr txBox="1"/>
              <p:nvPr/>
            </p:nvSpPr>
            <p:spPr>
              <a:xfrm>
                <a:off x="1576791" y="2294085"/>
                <a:ext cx="2959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SG" i="1">
                              <a:solidFill>
                                <a:srgbClr val="A9D28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SG" altLang="en-US" i="1">
                              <a:solidFill>
                                <a:srgbClr val="A9D28E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SG" i="1">
                              <a:solidFill>
                                <a:srgbClr val="A9D28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SG" altLang="en-US" dirty="0">
                  <a:latin typeface="Quattrocento" panose="020205020300000004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2A27843-FC0F-45DF-6F83-9B39EB256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791" y="2294085"/>
                <a:ext cx="295978" cy="276999"/>
              </a:xfrm>
              <a:prstGeom prst="rect">
                <a:avLst/>
              </a:prstGeom>
              <a:blipFill>
                <a:blip r:embed="rId2"/>
                <a:stretch>
                  <a:fillRect l="-12500" r="-4167" b="-13043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2B60D5C-733A-6FC7-4C16-88097253E161}"/>
                  </a:ext>
                </a:extLst>
              </p:cNvPr>
              <p:cNvSpPr txBox="1"/>
              <p:nvPr/>
            </p:nvSpPr>
            <p:spPr>
              <a:xfrm>
                <a:off x="1562185" y="1936362"/>
                <a:ext cx="3013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SG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SG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SG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SG" altLang="en-US" dirty="0">
                  <a:solidFill>
                    <a:srgbClr val="0070C0"/>
                  </a:solidFill>
                  <a:latin typeface="Quattrocento" panose="020205020300000004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2B60D5C-733A-6FC7-4C16-88097253E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85" y="1936362"/>
                <a:ext cx="301300" cy="276999"/>
              </a:xfrm>
              <a:prstGeom prst="rect">
                <a:avLst/>
              </a:prstGeom>
              <a:blipFill>
                <a:blip r:embed="rId3"/>
                <a:stretch>
                  <a:fillRect l="-8000" r="-4000" b="-13043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F345010-8113-C6D3-D090-78EF4E190686}"/>
                  </a:ext>
                </a:extLst>
              </p:cNvPr>
              <p:cNvSpPr txBox="1"/>
              <p:nvPr/>
            </p:nvSpPr>
            <p:spPr>
              <a:xfrm>
                <a:off x="1800444" y="2880220"/>
                <a:ext cx="1843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SG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SG" altLang="en-US" dirty="0">
                  <a:latin typeface="Quattrocento" panose="020205020300000004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F345010-8113-C6D3-D090-78EF4E190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444" y="2880220"/>
                <a:ext cx="184345" cy="276999"/>
              </a:xfrm>
              <a:prstGeom prst="rect">
                <a:avLst/>
              </a:prstGeom>
              <a:blipFill>
                <a:blip r:embed="rId4"/>
                <a:stretch>
                  <a:fillRect l="-25000" r="-25000" b="-8696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215E31B7-151D-DE29-9614-12AFEF4063EE}"/>
              </a:ext>
            </a:extLst>
          </p:cNvPr>
          <p:cNvSpPr txBox="1"/>
          <p:nvPr/>
        </p:nvSpPr>
        <p:spPr>
          <a:xfrm>
            <a:off x="2728647" y="2895607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Quattrocento" panose="02020502030000000404" pitchFamily="18" charset="0"/>
              </a:rPr>
              <a:t>Birth</a:t>
            </a:r>
            <a:endParaRPr lang="en-US" sz="1200" dirty="0">
              <a:latin typeface="Quattrocento" panose="020205020300000004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8AC7EA-08BC-F824-A59C-FF6CE748F242}"/>
              </a:ext>
            </a:extLst>
          </p:cNvPr>
          <p:cNvSpPr txBox="1"/>
          <p:nvPr/>
        </p:nvSpPr>
        <p:spPr>
          <a:xfrm>
            <a:off x="1535935" y="1324559"/>
            <a:ext cx="564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latin typeface="Quattrocento" panose="02020502030000000404" pitchFamily="18" charset="0"/>
              </a:rPr>
              <a:t>Death</a:t>
            </a:r>
            <a:endParaRPr lang="en-US" sz="1200" dirty="0">
              <a:latin typeface="Quattrocento" panose="02020502030000000404" pitchFamily="18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48C7A08-260A-484F-1E21-E19F7E39A8F5}"/>
              </a:ext>
            </a:extLst>
          </p:cNvPr>
          <p:cNvSpPr/>
          <p:nvPr/>
        </p:nvSpPr>
        <p:spPr>
          <a:xfrm>
            <a:off x="1928855" y="2373953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789CB30-60BC-8063-6107-4A2D8BB253D3}"/>
              </a:ext>
            </a:extLst>
          </p:cNvPr>
          <p:cNvSpPr/>
          <p:nvPr/>
        </p:nvSpPr>
        <p:spPr>
          <a:xfrm>
            <a:off x="1928855" y="2023525"/>
            <a:ext cx="156755" cy="15675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889E763-B46B-F9B7-5CB6-9B0F138EE51A}"/>
              </a:ext>
            </a:extLst>
          </p:cNvPr>
          <p:cNvSpPr/>
          <p:nvPr/>
        </p:nvSpPr>
        <p:spPr>
          <a:xfrm>
            <a:off x="3277648" y="2030910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FADA9E8-EC4E-BA4A-9D85-EA76FC6CA76A}"/>
                  </a:ext>
                </a:extLst>
              </p:cNvPr>
              <p:cNvSpPr txBox="1"/>
              <p:nvPr/>
            </p:nvSpPr>
            <p:spPr>
              <a:xfrm>
                <a:off x="3516510" y="1952053"/>
                <a:ext cx="6678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SG" i="1">
                              <a:latin typeface="Cambria Math" panose="02040503050406030204" pitchFamily="18" charset="0"/>
                            </a:rPr>
                            <m:t>[0,</m:t>
                          </m:r>
                          <m:r>
                            <a:rPr kumimoji="1" lang="zh-SG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SG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zh-SG" altLang="en-US" dirty="0">
                  <a:solidFill>
                    <a:srgbClr val="0070C0"/>
                  </a:solidFill>
                  <a:latin typeface="Quattrocento" panose="020205020300000004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FADA9E8-EC4E-BA4A-9D85-EA76FC6CA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510" y="1952053"/>
                <a:ext cx="667875" cy="276999"/>
              </a:xfrm>
              <a:prstGeom prst="rect">
                <a:avLst/>
              </a:prstGeom>
              <a:blipFill>
                <a:blip r:embed="rId5"/>
                <a:stretch>
                  <a:fillRect l="-11111" r="-11111" b="-34783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椭圆 17">
            <a:extLst>
              <a:ext uri="{FF2B5EF4-FFF2-40B4-BE49-F238E27FC236}">
                <a16:creationId xmlns:a16="http://schemas.microsoft.com/office/drawing/2014/main" id="{9E25DA0D-F24A-7EF1-4AFC-0F124D0B6045}"/>
              </a:ext>
            </a:extLst>
          </p:cNvPr>
          <p:cNvSpPr/>
          <p:nvPr/>
        </p:nvSpPr>
        <p:spPr>
          <a:xfrm>
            <a:off x="3277480" y="2382447"/>
            <a:ext cx="156755" cy="15675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45A4A2E-7318-ACDC-2494-90479C2C5CE4}"/>
                  </a:ext>
                </a:extLst>
              </p:cNvPr>
              <p:cNvSpPr txBox="1"/>
              <p:nvPr/>
            </p:nvSpPr>
            <p:spPr>
              <a:xfrm>
                <a:off x="3516509" y="2330863"/>
                <a:ext cx="6731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SG" i="1">
                              <a:latin typeface="Cambria Math" panose="02040503050406030204" pitchFamily="18" charset="0"/>
                            </a:rPr>
                            <m:t>[0,</m:t>
                          </m:r>
                          <m:r>
                            <a:rPr kumimoji="1" lang="zh-SG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SG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zh-SG" altLang="en-US" dirty="0">
                  <a:solidFill>
                    <a:srgbClr val="0070C0"/>
                  </a:solidFill>
                  <a:latin typeface="Quattrocento" panose="020205020300000004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45A4A2E-7318-ACDC-2494-90479C2C5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509" y="2330863"/>
                <a:ext cx="673198" cy="276999"/>
              </a:xfrm>
              <a:prstGeom prst="rect">
                <a:avLst/>
              </a:prstGeom>
              <a:blipFill>
                <a:blip r:embed="rId6"/>
                <a:stretch>
                  <a:fillRect l="-11111" t="-4348" r="-12963" b="-34783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6836CF1F-33B1-6A44-4B11-F7640D45D69E}"/>
              </a:ext>
            </a:extLst>
          </p:cNvPr>
          <p:cNvSpPr txBox="1"/>
          <p:nvPr/>
        </p:nvSpPr>
        <p:spPr>
          <a:xfrm>
            <a:off x="1668235" y="3291505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SG" dirty="0">
                <a:latin typeface="Quattrocento" panose="02020502030000000404" pitchFamily="18" charset="0"/>
              </a:rPr>
              <a:t>‘birth’ and ‘death’ threshold</a:t>
            </a:r>
            <a:endParaRPr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4A8F50-E64D-DDDE-183A-640D29A6A1F9}"/>
              </a:ext>
            </a:extLst>
          </p:cNvPr>
          <p:cNvSpPr txBox="1"/>
          <p:nvPr/>
        </p:nvSpPr>
        <p:spPr>
          <a:xfrm>
            <a:off x="2995754" y="1567028"/>
            <a:ext cx="177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SG" dirty="0">
                <a:latin typeface="Quattrocento" panose="02020502030000000404" pitchFamily="18" charset="0"/>
              </a:rPr>
              <a:t>[‘birth’, ‘death’] </a:t>
            </a:r>
            <a:endParaRPr lang="zh-SG" altLang="en-US" dirty="0">
              <a:latin typeface="Quattrocento" panose="020205020300000004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5A4FB12-704B-7E7C-B748-184B18F31831}"/>
                  </a:ext>
                </a:extLst>
              </p:cNvPr>
              <p:cNvSpPr txBox="1"/>
              <p:nvPr/>
            </p:nvSpPr>
            <p:spPr>
              <a:xfrm>
                <a:off x="2730307" y="1609728"/>
                <a:ext cx="2882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SG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SG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SG" altLang="en-US" dirty="0">
                  <a:latin typeface="Quattrocento" panose="020205020300000004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A5A4FB12-704B-7E7C-B748-184B18F31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307" y="1609728"/>
                <a:ext cx="288219" cy="276999"/>
              </a:xfrm>
              <a:prstGeom prst="rect">
                <a:avLst/>
              </a:prstGeom>
              <a:blipFill>
                <a:blip r:embed="rId7"/>
                <a:stretch>
                  <a:fillRect l="-30435" r="-8696" b="-34783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11DC426-07EA-4487-7358-5346132C4C30}"/>
                  </a:ext>
                </a:extLst>
              </p:cNvPr>
              <p:cNvSpPr txBox="1"/>
              <p:nvPr/>
            </p:nvSpPr>
            <p:spPr>
              <a:xfrm>
                <a:off x="4954896" y="1638156"/>
                <a:ext cx="5027304" cy="1785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SG" sz="2200" dirty="0">
                    <a:latin typeface="Quattrocento" panose="02020502030000000404" pitchFamily="18" charset="0"/>
                  </a:rPr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SG" sz="2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altLang="zh-SG" sz="2200" dirty="0">
                    <a:latin typeface="Quattrocento" panose="02020502030000000404" pitchFamily="18" charset="0"/>
                  </a:rPr>
                  <a:t> persistent homology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200" b="0" i="1" smtClean="0">
                            <a:latin typeface="Cambria Math" panose="02040503050406030204" pitchFamily="18" charset="0"/>
                          </a:rPr>
                          <m:t>𝑃𝐻</m:t>
                        </m:r>
                      </m:e>
                      <m:sub>
                        <m:r>
                          <a:rPr lang="en-US" altLang="zh-SG" sz="2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SG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SG" sz="22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SG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SG" sz="2200" dirty="0">
                    <a:latin typeface="Quattrocento" panose="02020502030000000404" pitchFamily="18" charset="0"/>
                  </a:rPr>
                  <a:t> is  the set of ‘birth’ and ‘death’ intervals of the </a:t>
                </a:r>
                <a14:m>
                  <m:oMath xmlns:m="http://schemas.openxmlformats.org/officeDocument/2006/math">
                    <m:r>
                      <a:rPr lang="en-US" altLang="zh-SG" sz="22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SG" sz="2200" dirty="0">
                    <a:latin typeface="Quattrocento" panose="02020502030000000404" pitchFamily="18" charset="0"/>
                  </a:rPr>
                  <a:t> dimensional holes.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SG" sz="2200" dirty="0">
                    <a:solidFill>
                      <a:srgbClr val="FF0000"/>
                    </a:solidFill>
                    <a:latin typeface="Quattrocento" panose="02020502030000000404" pitchFamily="18" charset="0"/>
                  </a:rPr>
                  <a:t>Calculating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𝑃𝐻</m:t>
                        </m:r>
                      </m:e>
                      <m:sub>
                        <m:r>
                          <a:rPr lang="en-US" altLang="zh-SG" sz="2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SG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SG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SG" sz="2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SG" sz="2200" dirty="0">
                    <a:solidFill>
                      <a:srgbClr val="FF0000"/>
                    </a:solidFill>
                    <a:latin typeface="Quattrocento" panose="02020502030000000404" pitchFamily="18" charset="0"/>
                  </a:rPr>
                  <a:t> turn out to be find the minimal spanning tree</a:t>
                </a:r>
                <a:r>
                  <a:rPr lang="en-US" altLang="zh-SG" sz="2200" dirty="0">
                    <a:latin typeface="Quattrocento" panose="020205020300000004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11DC426-07EA-4487-7358-5346132C4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896" y="1638156"/>
                <a:ext cx="5027304" cy="1785104"/>
              </a:xfrm>
              <a:prstGeom prst="rect">
                <a:avLst/>
              </a:prstGeom>
              <a:blipFill>
                <a:blip r:embed="rId8"/>
                <a:stretch>
                  <a:fillRect l="-1511" t="-2837" r="-1008" b="-5674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162ED6CF-14A7-06EA-29AF-8CB1E420F64D}"/>
              </a:ext>
            </a:extLst>
          </p:cNvPr>
          <p:cNvSpPr txBox="1"/>
          <p:nvPr/>
        </p:nvSpPr>
        <p:spPr>
          <a:xfrm>
            <a:off x="910050" y="4305528"/>
            <a:ext cx="8560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sz="2200" dirty="0">
                <a:latin typeface="Quattrocento" panose="02020502030000000404" pitchFamily="18" charset="0"/>
              </a:rPr>
              <a:t>Enforcing topological similarity:</a:t>
            </a:r>
            <a:endParaRPr lang="zh-SG" altLang="en-US" sz="2200" dirty="0">
              <a:latin typeface="Quattrocento" panose="020205020300000004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E368DD5-F1DB-C1EA-2586-05F73CA5C11D}"/>
                  </a:ext>
                </a:extLst>
              </p:cNvPr>
              <p:cNvSpPr txBox="1"/>
              <p:nvPr/>
            </p:nvSpPr>
            <p:spPr>
              <a:xfrm>
                <a:off x="1171757" y="5106073"/>
                <a:ext cx="8433813" cy="389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SG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kumimoji="1" lang="en-US" altLang="zh-SG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SG" sz="22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SG" sz="22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𝑒𝑑𝑔𝑒</m:t>
                                  </m:r>
                                </m:e>
                                <m:sub>
                                  <m:r>
                                    <a:rPr kumimoji="1" lang="en-US" altLang="zh-SG" sz="22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SG" sz="2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SG" sz="2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𝑒𝑑𝑔𝑒</m:t>
                              </m:r>
                            </m:e>
                            <m:sub>
                              <m:r>
                                <a:rPr kumimoji="1" lang="en-US" altLang="zh-SG" sz="22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  <m:t>)||</m:t>
                          </m:r>
                        </m:e>
                        <m:sub>
                          <m: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SG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SG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SG" sz="2200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kumimoji="1" lang="en-US" altLang="zh-SG" sz="2200" i="1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kumimoji="1" lang="en-US" altLang="zh-SG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SG" sz="22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SG" sz="22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𝑒𝑑𝑔𝑒</m:t>
                                  </m:r>
                                </m:e>
                                <m:sub>
                                  <m:r>
                                    <a:rPr kumimoji="1" lang="en-US" altLang="zh-SG" sz="22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SG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SG" sz="22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SG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SG" sz="22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SG" sz="22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𝑒𝑑𝑔𝑒</m:t>
                              </m:r>
                            </m:e>
                            <m:sub>
                              <m:r>
                                <a:rPr kumimoji="1" lang="en-US" altLang="zh-SG" sz="22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kumimoji="1" lang="en-US" altLang="zh-SG" sz="2200" i="1">
                              <a:latin typeface="Cambria Math" panose="02040503050406030204" pitchFamily="18" charset="0"/>
                            </a:rPr>
                            <m:t>)||</m:t>
                          </m:r>
                        </m:e>
                        <m:sub>
                          <m:r>
                            <a:rPr kumimoji="1" lang="en-US" altLang="zh-SG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SG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zh-SG" altLang="en-US" sz="2200" dirty="0">
                  <a:latin typeface="Quattrocento" panose="020205020300000004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E368DD5-F1DB-C1EA-2586-05F73CA5C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757" y="5106073"/>
                <a:ext cx="8433813" cy="389530"/>
              </a:xfrm>
              <a:prstGeom prst="rect">
                <a:avLst/>
              </a:prstGeom>
              <a:blipFill>
                <a:blip r:embed="rId9"/>
                <a:stretch>
                  <a:fillRect b="-25806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94926B24-C40D-F4CB-AED9-58F53E24A6FD}"/>
              </a:ext>
            </a:extLst>
          </p:cNvPr>
          <p:cNvSpPr txBox="1"/>
          <p:nvPr/>
        </p:nvSpPr>
        <p:spPr>
          <a:xfrm>
            <a:off x="42635" y="6581001"/>
            <a:ext cx="83799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sz="1000" i="1" dirty="0">
                <a:latin typeface="Quattrocento" panose="02020502030000000404" pitchFamily="18" charset="0"/>
              </a:rPr>
              <a:t>Moor et al. Topological Autoencoders. ICML. 2021</a:t>
            </a:r>
            <a:endParaRPr lang="zh-SG" altLang="en-US" sz="1000" i="1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3242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5BE0-3C8D-C0E1-B229-2C4653C2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7" y="102357"/>
            <a:ext cx="11125538" cy="810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Quattrocento" panose="02020502030000000404" pitchFamily="18" charset="0"/>
              </a:rPr>
              <a:t>Encouraging the Same Intrinsic Dimension</a:t>
            </a:r>
            <a:endParaRPr lang="en-SG" sz="3600" b="1" dirty="0">
              <a:latin typeface="Quattrocento" panose="020205020300000004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65DF3A-E821-FAA9-BD6B-8483A99D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42</a:t>
            </a:fld>
            <a:endParaRPr lang="en-SG" dirty="0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661A4A6D-F02A-5996-AFB6-E7680620C24F}"/>
              </a:ext>
            </a:extLst>
          </p:cNvPr>
          <p:cNvCxnSpPr>
            <a:cxnSpLocks/>
          </p:cNvCxnSpPr>
          <p:nvPr/>
        </p:nvCxnSpPr>
        <p:spPr>
          <a:xfrm flipV="1">
            <a:off x="4889073" y="1372793"/>
            <a:ext cx="0" cy="16443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B24C73E9-29C9-D70D-384C-C6C1FB5A56F1}"/>
              </a:ext>
            </a:extLst>
          </p:cNvPr>
          <p:cNvCxnSpPr>
            <a:cxnSpLocks/>
          </p:cNvCxnSpPr>
          <p:nvPr/>
        </p:nvCxnSpPr>
        <p:spPr>
          <a:xfrm>
            <a:off x="4732320" y="2893901"/>
            <a:ext cx="23376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3A6E810C-02E5-C2C5-349E-93485FD938EC}"/>
              </a:ext>
            </a:extLst>
          </p:cNvPr>
          <p:cNvCxnSpPr>
            <a:cxnSpLocks/>
          </p:cNvCxnSpPr>
          <p:nvPr/>
        </p:nvCxnSpPr>
        <p:spPr>
          <a:xfrm flipV="1">
            <a:off x="4894172" y="1466930"/>
            <a:ext cx="1418854" cy="14188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398C518-9D3D-E8F3-6124-9A215463D414}"/>
                  </a:ext>
                </a:extLst>
              </p:cNvPr>
              <p:cNvSpPr txBox="1"/>
              <p:nvPr/>
            </p:nvSpPr>
            <p:spPr>
              <a:xfrm>
                <a:off x="4641750" y="2940915"/>
                <a:ext cx="181140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SG" sz="22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SG" altLang="en-US" sz="2200" dirty="0">
                  <a:latin typeface="Quattrocento" panose="020205020300000004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398C518-9D3D-E8F3-6124-9A215463D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750" y="2940915"/>
                <a:ext cx="181140" cy="338554"/>
              </a:xfrm>
              <a:prstGeom prst="rect">
                <a:avLst/>
              </a:prstGeom>
              <a:blipFill>
                <a:blip r:embed="rId2"/>
                <a:stretch>
                  <a:fillRect l="-40000" r="-46667" b="-3571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10ABA6F-3142-D46C-1241-64A580A7441C}"/>
                  </a:ext>
                </a:extLst>
              </p:cNvPr>
              <p:cNvSpPr txBox="1"/>
              <p:nvPr/>
            </p:nvSpPr>
            <p:spPr>
              <a:xfrm>
                <a:off x="5890497" y="2827979"/>
                <a:ext cx="145949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US" sz="2200" dirty="0">
                  <a:latin typeface="Quattrocento" panose="020205020300000004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10ABA6F-3142-D46C-1241-64A580A74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497" y="2827979"/>
                <a:ext cx="1459499" cy="430887"/>
              </a:xfrm>
              <a:prstGeom prst="rect">
                <a:avLst/>
              </a:prstGeom>
              <a:blipFill>
                <a:blip r:embed="rId3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椭圆 11">
            <a:extLst>
              <a:ext uri="{FF2B5EF4-FFF2-40B4-BE49-F238E27FC236}">
                <a16:creationId xmlns:a16="http://schemas.microsoft.com/office/drawing/2014/main" id="{C4B29D75-8F83-F019-3353-1C13DE68272D}"/>
              </a:ext>
            </a:extLst>
          </p:cNvPr>
          <p:cNvSpPr/>
          <p:nvPr/>
        </p:nvSpPr>
        <p:spPr>
          <a:xfrm>
            <a:off x="4967449" y="2517512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2200" dirty="0">
              <a:latin typeface="Quattrocento" panose="020205020300000004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94E591F-5DD9-871E-B752-E6395ACABCD3}"/>
                  </a:ext>
                </a:extLst>
              </p:cNvPr>
              <p:cNvSpPr txBox="1"/>
              <p:nvPr/>
            </p:nvSpPr>
            <p:spPr>
              <a:xfrm>
                <a:off x="3014191" y="1293010"/>
                <a:ext cx="1529867" cy="912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SG" sz="22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SG" sz="2200" b="0" i="1" smtClean="0">
                          <a:latin typeface="Cambria Math" panose="02040503050406030204" pitchFamily="18" charset="0"/>
                        </a:rPr>
                        <m:t>⁡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SG" alt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SG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SG" sz="2200" b="0" i="1" smtClean="0">
                                  <a:latin typeface="Cambria Math" panose="02040503050406030204" pitchFamily="18" charset="0"/>
                                </a:rPr>
                                <m:t>𝑃𝐻</m:t>
                              </m:r>
                            </m:e>
                            <m:sub>
                              <m:r>
                                <a:rPr lang="en-US" altLang="zh-SG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SG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SG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SG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SG" altLang="en-US" sz="2200" dirty="0">
                  <a:latin typeface="Quattrocento" panose="020205020300000004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94E591F-5DD9-871E-B752-E6395ACAB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191" y="1293010"/>
                <a:ext cx="1529867" cy="912045"/>
              </a:xfrm>
              <a:prstGeom prst="rect">
                <a:avLst/>
              </a:prstGeom>
              <a:blipFill>
                <a:blip r:embed="rId4"/>
                <a:stretch>
                  <a:fillRect l="-37190" t="-126027" r="-26446" b="-178082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椭圆 13">
            <a:extLst>
              <a:ext uri="{FF2B5EF4-FFF2-40B4-BE49-F238E27FC236}">
                <a16:creationId xmlns:a16="http://schemas.microsoft.com/office/drawing/2014/main" id="{2E9FF600-6DB7-8C74-B3EE-CD32B98555E8}"/>
              </a:ext>
            </a:extLst>
          </p:cNvPr>
          <p:cNvSpPr/>
          <p:nvPr/>
        </p:nvSpPr>
        <p:spPr>
          <a:xfrm>
            <a:off x="5493992" y="2360757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2200" dirty="0">
              <a:latin typeface="Quattrocento" panose="02020502030000000404" pitchFamily="18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C26CE82-A910-2F64-84C9-B936099ABCD5}"/>
              </a:ext>
            </a:extLst>
          </p:cNvPr>
          <p:cNvSpPr/>
          <p:nvPr/>
        </p:nvSpPr>
        <p:spPr>
          <a:xfrm>
            <a:off x="5187400" y="2182515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2200" dirty="0">
              <a:latin typeface="Quattrocento" panose="02020502030000000404" pitchFamily="18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F2F3287-D24C-E618-49CE-553C3B78F765}"/>
              </a:ext>
            </a:extLst>
          </p:cNvPr>
          <p:cNvSpPr/>
          <p:nvPr/>
        </p:nvSpPr>
        <p:spPr>
          <a:xfrm>
            <a:off x="5794139" y="2205055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2200" dirty="0">
              <a:latin typeface="Quattrocento" panose="02020502030000000404" pitchFamily="18" charset="0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38280A7-1893-6860-B399-160FE20C0FC4}"/>
              </a:ext>
            </a:extLst>
          </p:cNvPr>
          <p:cNvSpPr/>
          <p:nvPr/>
        </p:nvSpPr>
        <p:spPr>
          <a:xfrm>
            <a:off x="5584201" y="1895375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2200" dirty="0">
              <a:latin typeface="Quattrocento" panose="02020502030000000404" pitchFamily="18" charset="0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4FB2EDF3-EEB5-DFDC-4124-E2CFBCBD0B5B}"/>
              </a:ext>
            </a:extLst>
          </p:cNvPr>
          <p:cNvSpPr/>
          <p:nvPr/>
        </p:nvSpPr>
        <p:spPr>
          <a:xfrm>
            <a:off x="5968208" y="1812450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2200" dirty="0">
              <a:latin typeface="Quattrocento" panose="02020502030000000404" pitchFamily="18" charset="0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3A5A6FA-167A-E5FF-95EC-86AEEC0EB8B8}"/>
              </a:ext>
            </a:extLst>
          </p:cNvPr>
          <p:cNvSpPr/>
          <p:nvPr/>
        </p:nvSpPr>
        <p:spPr>
          <a:xfrm>
            <a:off x="6234649" y="1618360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2200" dirty="0">
              <a:latin typeface="Quattrocento" panose="02020502030000000404" pitchFamily="18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9BB40E5-FD69-C58D-13B5-5FAD7B64F243}"/>
              </a:ext>
            </a:extLst>
          </p:cNvPr>
          <p:cNvSpPr/>
          <p:nvPr/>
        </p:nvSpPr>
        <p:spPr>
          <a:xfrm>
            <a:off x="5180484" y="2415428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2200" dirty="0">
              <a:latin typeface="Quattrocento" panose="020205020300000004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DB760CF-4499-B7EB-36BB-19C9A1450DFF}"/>
                  </a:ext>
                </a:extLst>
              </p:cNvPr>
              <p:cNvSpPr txBox="1"/>
              <p:nvPr/>
            </p:nvSpPr>
            <p:spPr>
              <a:xfrm>
                <a:off x="551217" y="3418922"/>
                <a:ext cx="1064259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>
                    <a:latin typeface="Quattrocento" panose="02020502030000000404" pitchFamily="18" charset="0"/>
                    <a:sym typeface="+mn-lt"/>
                  </a:rPr>
                  <a:t>Intrinsic dimension can be estimated as the slop between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SG" sz="22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SG" sz="2200" b="0" i="1" smtClean="0">
                        <a:latin typeface="Cambria Math" panose="02040503050406030204" pitchFamily="18" charset="0"/>
                      </a:rPr>
                      <m:t>⁡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zh-SG" altLang="en-US" sz="2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SG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sz="2200" b="0" i="1" smtClean="0">
                                <a:latin typeface="Cambria Math" panose="02040503050406030204" pitchFamily="18" charset="0"/>
                              </a:rPr>
                              <m:t>𝑃𝐻</m:t>
                            </m:r>
                          </m:e>
                          <m:sub>
                            <m:r>
                              <a:rPr lang="en-US" altLang="zh-SG" sz="2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SG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SG" sz="2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SG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200" dirty="0">
                    <a:latin typeface="Quattrocento" panose="02020502030000000404" pitchFamily="18" charset="0"/>
                    <a:sym typeface="+mn-lt"/>
                  </a:rPr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SG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SG" sz="2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SG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SG" sz="22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CN" sz="2200" dirty="0">
                    <a:latin typeface="Quattrocento" panose="02020502030000000404" pitchFamily="18" charset="0"/>
                    <a:sym typeface="+mn-lt"/>
                  </a:rPr>
                  <a:t>.</a:t>
                </a:r>
                <a:endParaRPr lang="zh-SG" altLang="en-US" sz="2200" baseline="30000" dirty="0">
                  <a:latin typeface="Quattrocento" panose="020205020300000004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DB760CF-4499-B7EB-36BB-19C9A1450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17" y="3418922"/>
                <a:ext cx="10642598" cy="430887"/>
              </a:xfrm>
              <a:prstGeom prst="rect">
                <a:avLst/>
              </a:prstGeom>
              <a:blipFill>
                <a:blip r:embed="rId5"/>
                <a:stretch>
                  <a:fillRect l="-715" t="-122857" b="-182857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FB56450-FA33-9C49-8F51-3EC3ED2D16FB}"/>
                  </a:ext>
                </a:extLst>
              </p:cNvPr>
              <p:cNvSpPr txBox="1"/>
              <p:nvPr/>
            </p:nvSpPr>
            <p:spPr>
              <a:xfrm>
                <a:off x="2757726" y="4538202"/>
                <a:ext cx="6265541" cy="8197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SG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SG" sz="2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SG" sz="22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zh-SG" sz="2200" b="0" i="1" smtClean="0">
                          <a:latin typeface="Cambria Math" panose="02040503050406030204" pitchFamily="18" charset="0"/>
                        </a:rPr>
                        <m:t>𝑠𝑙𝑜𝑝</m:t>
                      </m:r>
                      <m:r>
                        <a:rPr kumimoji="1" lang="en-US" altLang="zh-SG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SG" sz="2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zh-SG" alt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SG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SG" sz="2200" i="1">
                                      <a:latin typeface="Cambria Math" panose="02040503050406030204" pitchFamily="18" charset="0"/>
                                    </a:rPr>
                                    <m:t>𝑃𝐻</m:t>
                                  </m:r>
                                </m:e>
                                <m:sub>
                                  <m:r>
                                    <a:rPr lang="en-US" altLang="zh-SG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SG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SG" sz="22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altLang="zh-SG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SG" sz="22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SG" sz="22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SG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SG" sz="2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kumimoji="1" lang="en-US" altLang="zh-SG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SG" altLang="en-US" sz="2200" dirty="0">
                  <a:latin typeface="Quattrocento" panose="02020502030000000404" pitchFamily="18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FB56450-FA33-9C49-8F51-3EC3ED2D1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726" y="4538202"/>
                <a:ext cx="6265541" cy="819712"/>
              </a:xfrm>
              <a:prstGeom prst="rect">
                <a:avLst/>
              </a:prstGeom>
              <a:blipFill>
                <a:blip r:embed="rId6"/>
                <a:stretch>
                  <a:fillRect t="-147692" b="-206154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2552859A-591C-248B-D1D5-D78DAFC70CDA}"/>
              </a:ext>
            </a:extLst>
          </p:cNvPr>
          <p:cNvSpPr txBox="1"/>
          <p:nvPr/>
        </p:nvSpPr>
        <p:spPr>
          <a:xfrm>
            <a:off x="551217" y="4046151"/>
            <a:ext cx="65310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Quattrocento" panose="02020502030000000404" pitchFamily="18" charset="0"/>
                <a:sym typeface="+mn-lt"/>
              </a:rPr>
              <a:t>Encourage a lower intrinsic dimension:</a:t>
            </a:r>
            <a:endParaRPr lang="zh-SG" altLang="en-US" sz="2200" dirty="0">
              <a:latin typeface="Quattrocento" panose="020205020300000004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A1E6053-4249-A79C-4D43-FE33BB6A92D0}"/>
              </a:ext>
            </a:extLst>
          </p:cNvPr>
          <p:cNvSpPr txBox="1"/>
          <p:nvPr/>
        </p:nvSpPr>
        <p:spPr>
          <a:xfrm>
            <a:off x="644302" y="5346098"/>
            <a:ext cx="65310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Quattrocento" panose="02020502030000000404" pitchFamily="18" charset="0"/>
                <a:sym typeface="+mn-lt"/>
              </a:rPr>
              <a:t>Encourage the same intrinsic dimension:</a:t>
            </a:r>
            <a:endParaRPr lang="zh-SG" altLang="en-US" sz="2200" dirty="0">
              <a:latin typeface="Quattrocento" panose="020205020300000004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C8BBE22-2CB8-65AB-7D01-EFFEA9291046}"/>
                  </a:ext>
                </a:extLst>
              </p:cNvPr>
              <p:cNvSpPr txBox="1"/>
              <p:nvPr/>
            </p:nvSpPr>
            <p:spPr>
              <a:xfrm>
                <a:off x="2577344" y="5890339"/>
                <a:ext cx="6013713" cy="33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zh-SG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SG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SG" sz="22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SG" sz="22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SG" sz="2200" b="0" i="1" smtClean="0">
                          <a:latin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kumimoji="1" lang="en-US" altLang="zh-SG" sz="2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SG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SG" sz="2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SG" sz="22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kumimoji="1" lang="zh-SG" altLang="en-US" sz="2200" dirty="0">
                  <a:latin typeface="Quattrocento" panose="020205020300000004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C8BBE22-2CB8-65AB-7D01-EFFEA9291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344" y="5890339"/>
                <a:ext cx="6013713" cy="338554"/>
              </a:xfrm>
              <a:prstGeom prst="rect">
                <a:avLst/>
              </a:prstGeom>
              <a:blipFill>
                <a:blip r:embed="rId7"/>
                <a:stretch>
                  <a:fillRect t="-3571" b="-32143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EF1B7EB9-EC6D-7B36-A393-9AD6570FEA73}"/>
              </a:ext>
            </a:extLst>
          </p:cNvPr>
          <p:cNvSpPr txBox="1"/>
          <p:nvPr/>
        </p:nvSpPr>
        <p:spPr>
          <a:xfrm>
            <a:off x="354070" y="6632532"/>
            <a:ext cx="83799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sz="1000" i="1" dirty="0" err="1">
                <a:latin typeface="Quattrocento" panose="02020502030000000404" pitchFamily="18" charset="0"/>
              </a:rPr>
              <a:t>Birdal</a:t>
            </a:r>
            <a:r>
              <a:rPr lang="en-US" altLang="zh-SG" sz="1000" i="1" dirty="0">
                <a:latin typeface="Quattrocento" panose="02020502030000000404" pitchFamily="18" charset="0"/>
              </a:rPr>
              <a:t> et al. Intrinsic Dimension, Persistent Homology and Generalization in Neural Networks, </a:t>
            </a:r>
            <a:r>
              <a:rPr lang="en-US" altLang="zh-SG" sz="1000" i="1" dirty="0" err="1">
                <a:latin typeface="Quattrocento" panose="02020502030000000404" pitchFamily="18" charset="0"/>
              </a:rPr>
              <a:t>NeurIPS</a:t>
            </a:r>
            <a:r>
              <a:rPr lang="en-US" altLang="zh-SG" sz="1000" i="1" dirty="0">
                <a:latin typeface="Quattrocento" panose="02020502030000000404" pitchFamily="18" charset="0"/>
              </a:rPr>
              <a:t>. 2021</a:t>
            </a:r>
            <a:endParaRPr lang="zh-SG" altLang="en-US" sz="1000" i="1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37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7FA20267-93C4-916C-913F-454C4B88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5</a:t>
            </a:fld>
            <a:endParaRPr lang="en-SG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8ABF03BA-79AA-41A7-5AA6-58E7FE7B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1" y="116212"/>
            <a:ext cx="10515600" cy="810400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latin typeface="Quattrocento" panose="02020502030000000404" pitchFamily="18" charset="0"/>
                <a:cs typeface="Times New Roman" panose="02020603050405020304" pitchFamily="18" charset="0"/>
              </a:rPr>
              <a:t>Q3 – Topology (Shape)</a:t>
            </a:r>
            <a:endParaRPr lang="en-SG" sz="3600" b="1" dirty="0">
              <a:latin typeface="Quattrocento" panose="020205020300000004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502DFE-995C-FEF3-6E89-7041FFF9F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921" y="2234893"/>
            <a:ext cx="2844079" cy="28206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76D229-D5EE-7F6A-273E-4D2BCA846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25719"/>
            <a:ext cx="2844079" cy="28127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49517FB-0D8F-6288-1ECD-F6464AFEC5DD}"/>
              </a:ext>
            </a:extLst>
          </p:cNvPr>
          <p:cNvSpPr txBox="1"/>
          <p:nvPr/>
        </p:nvSpPr>
        <p:spPr>
          <a:xfrm>
            <a:off x="3307881" y="5118688"/>
            <a:ext cx="1674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sz="1800" dirty="0">
                <a:latin typeface="Quattrocento" panose="02020502030000000404" pitchFamily="18" charset="0"/>
              </a:rPr>
              <a:t>Classification</a:t>
            </a:r>
            <a:endParaRPr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F4C7D1-429C-932E-56EB-D4BC33A30ABB}"/>
              </a:ext>
            </a:extLst>
          </p:cNvPr>
          <p:cNvSpPr txBox="1"/>
          <p:nvPr/>
        </p:nvSpPr>
        <p:spPr>
          <a:xfrm>
            <a:off x="6864176" y="5129564"/>
            <a:ext cx="1674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sz="1800" dirty="0">
                <a:latin typeface="Quattrocento" panose="02020502030000000404" pitchFamily="18" charset="0"/>
              </a:rPr>
              <a:t>Regression</a:t>
            </a:r>
            <a:endParaRPr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8" name="TextBox 43">
            <a:extLst>
              <a:ext uri="{FF2B5EF4-FFF2-40B4-BE49-F238E27FC236}">
                <a16:creationId xmlns:a16="http://schemas.microsoft.com/office/drawing/2014/main" id="{F2B46624-27C6-F447-9BFF-A9B9A3FB5C88}"/>
              </a:ext>
            </a:extLst>
          </p:cNvPr>
          <p:cNvSpPr txBox="1"/>
          <p:nvPr/>
        </p:nvSpPr>
        <p:spPr>
          <a:xfrm>
            <a:off x="440760" y="1183434"/>
            <a:ext cx="114835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Quattrocento" panose="02020502030000000404" pitchFamily="18" charset="0"/>
              </a:rPr>
              <a:t>The representation topologies of classification and regression are different.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697066-06A6-BC5A-DA71-A9C216A1C971}"/>
              </a:ext>
            </a:extLst>
          </p:cNvPr>
          <p:cNvSpPr txBox="1"/>
          <p:nvPr/>
        </p:nvSpPr>
        <p:spPr>
          <a:xfrm>
            <a:off x="698380" y="5925463"/>
            <a:ext cx="104103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SG" sz="2200" dirty="0">
                <a:latin typeface="Quattrocento" panose="02020502030000000404" pitchFamily="18" charset="0"/>
              </a:rPr>
              <a:t>What topology (shape) should the representations have for effective regression?</a:t>
            </a:r>
            <a:endParaRPr lang="zh-SG" altLang="en-US" sz="2200" dirty="0">
              <a:latin typeface="Quattrocento" panose="0202050203000000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162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6EA062E-8031-80FC-EBF9-2562774556B2}"/>
              </a:ext>
            </a:extLst>
          </p:cNvPr>
          <p:cNvSpPr/>
          <p:nvPr/>
        </p:nvSpPr>
        <p:spPr>
          <a:xfrm>
            <a:off x="427420" y="854842"/>
            <a:ext cx="1509651" cy="435828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Key</a:t>
            </a:r>
          </a:p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research questions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31B6CC-40C0-26A2-344E-5EB2AF243737}"/>
              </a:ext>
            </a:extLst>
          </p:cNvPr>
          <p:cNvSpPr/>
          <p:nvPr/>
        </p:nvSpPr>
        <p:spPr>
          <a:xfrm>
            <a:off x="425325" y="5284953"/>
            <a:ext cx="1503096" cy="148573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Data Challenges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1FDD5AE1-0591-B063-416A-461BE1365AE1}"/>
              </a:ext>
            </a:extLst>
          </p:cNvPr>
          <p:cNvCxnSpPr/>
          <p:nvPr/>
        </p:nvCxnSpPr>
        <p:spPr>
          <a:xfrm>
            <a:off x="5135065" y="847753"/>
            <a:ext cx="0" cy="435828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BDDD5B64-E507-0AA2-7CA8-400BBC84E6DE}"/>
              </a:ext>
            </a:extLst>
          </p:cNvPr>
          <p:cNvCxnSpPr/>
          <p:nvPr/>
        </p:nvCxnSpPr>
        <p:spPr>
          <a:xfrm>
            <a:off x="8286261" y="854841"/>
            <a:ext cx="0" cy="435828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0ECE22E-1F60-D76C-1EA1-F0C4B38485F0}"/>
              </a:ext>
            </a:extLst>
          </p:cNvPr>
          <p:cNvSpPr txBox="1"/>
          <p:nvPr/>
        </p:nvSpPr>
        <p:spPr>
          <a:xfrm>
            <a:off x="5187919" y="93488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Question 2: 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03242F-E750-7863-7502-D2168AFA0C4E}"/>
              </a:ext>
            </a:extLst>
          </p:cNvPr>
          <p:cNvSpPr/>
          <p:nvPr/>
        </p:nvSpPr>
        <p:spPr>
          <a:xfrm>
            <a:off x="1947511" y="5284953"/>
            <a:ext cx="9693503" cy="148573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SG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4508A4-112D-8935-6A27-D6151938454B}"/>
              </a:ext>
            </a:extLst>
          </p:cNvPr>
          <p:cNvSpPr/>
          <p:nvPr/>
        </p:nvSpPr>
        <p:spPr>
          <a:xfrm>
            <a:off x="1928421" y="847753"/>
            <a:ext cx="9712593" cy="435828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SG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65538C-4B12-2B15-C233-0205A4D434B4}"/>
              </a:ext>
            </a:extLst>
          </p:cNvPr>
          <p:cNvSpPr txBox="1"/>
          <p:nvPr/>
        </p:nvSpPr>
        <p:spPr>
          <a:xfrm>
            <a:off x="1960375" y="4440699"/>
            <a:ext cx="2922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Why classification ‘advanced’ regression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0DF43857-FA95-EFB9-ED32-2F21891EEF15}"/>
              </a:ext>
            </a:extLst>
          </p:cNvPr>
          <p:cNvSpPr/>
          <p:nvPr/>
        </p:nvSpPr>
        <p:spPr>
          <a:xfrm>
            <a:off x="2020921" y="4440497"/>
            <a:ext cx="3049807" cy="64617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13" name="五边形 12">
            <a:extLst>
              <a:ext uri="{FF2B5EF4-FFF2-40B4-BE49-F238E27FC236}">
                <a16:creationId xmlns:a16="http://schemas.microsoft.com/office/drawing/2014/main" id="{C2C73C37-E451-052A-780A-95C87C28D644}"/>
              </a:ext>
            </a:extLst>
          </p:cNvPr>
          <p:cNvSpPr/>
          <p:nvPr/>
        </p:nvSpPr>
        <p:spPr>
          <a:xfrm>
            <a:off x="5200943" y="4410364"/>
            <a:ext cx="3049807" cy="64617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Ordinality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6082A3-1D29-DFFD-4490-C790399DC722}"/>
              </a:ext>
            </a:extLst>
          </p:cNvPr>
          <p:cNvSpPr txBox="1"/>
          <p:nvPr/>
        </p:nvSpPr>
        <p:spPr>
          <a:xfrm>
            <a:off x="2137324" y="6384505"/>
            <a:ext cx="9072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Various application </a:t>
            </a:r>
            <a:r>
              <a:rPr kumimoji="1" lang="en-US" altLang="zh-CN" dirty="0">
                <a:latin typeface="Quattrocento" panose="02020502030000000404" pitchFamily="18" charset="0"/>
              </a:rPr>
              <a:t>scenes ( e.g., Out of Distribution, Imbalanced distribution)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grpSp>
        <p:nvGrpSpPr>
          <p:cNvPr id="15" name="Group 1049">
            <a:extLst>
              <a:ext uri="{FF2B5EF4-FFF2-40B4-BE49-F238E27FC236}">
                <a16:creationId xmlns:a16="http://schemas.microsoft.com/office/drawing/2014/main" id="{0F509EA8-12CA-9B90-51B3-85168FA7F685}"/>
              </a:ext>
            </a:extLst>
          </p:cNvPr>
          <p:cNvGrpSpPr/>
          <p:nvPr/>
        </p:nvGrpSpPr>
        <p:grpSpPr>
          <a:xfrm>
            <a:off x="2736161" y="1257158"/>
            <a:ext cx="1795577" cy="1731985"/>
            <a:chOff x="838200" y="1546484"/>
            <a:chExt cx="4572638" cy="4410691"/>
          </a:xfrm>
        </p:grpSpPr>
        <p:pic>
          <p:nvPicPr>
            <p:cNvPr id="16" name="Picture 1024">
              <a:extLst>
                <a:ext uri="{FF2B5EF4-FFF2-40B4-BE49-F238E27FC236}">
                  <a16:creationId xmlns:a16="http://schemas.microsoft.com/office/drawing/2014/main" id="{0948B5D5-CA0D-C627-84A1-2F952B8A5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"/>
                      </a14:imgEffect>
                      <a14:imgEffect>
                        <a14:brightnessContrast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8200" y="1546484"/>
              <a:ext cx="4572638" cy="4410691"/>
            </a:xfrm>
            <a:prstGeom prst="rect">
              <a:avLst/>
            </a:prstGeom>
          </p:spPr>
        </p:pic>
        <p:cxnSp>
          <p:nvCxnSpPr>
            <p:cNvPr id="17" name="Straight Connector 9">
              <a:extLst>
                <a:ext uri="{FF2B5EF4-FFF2-40B4-BE49-F238E27FC236}">
                  <a16:creationId xmlns:a16="http://schemas.microsoft.com/office/drawing/2014/main" id="{DD6E12E2-F7E0-7A9A-E60A-7163E8187457}"/>
                </a:ext>
              </a:extLst>
            </p:cNvPr>
            <p:cNvCxnSpPr/>
            <p:nvPr/>
          </p:nvCxnSpPr>
          <p:spPr>
            <a:xfrm>
              <a:off x="2367474" y="1546484"/>
              <a:ext cx="2860431" cy="292686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6">
              <a:extLst>
                <a:ext uri="{FF2B5EF4-FFF2-40B4-BE49-F238E27FC236}">
                  <a16:creationId xmlns:a16="http://schemas.microsoft.com/office/drawing/2014/main" id="{491F4028-3516-7972-D0DA-84F94FEEBEF3}"/>
                </a:ext>
              </a:extLst>
            </p:cNvPr>
            <p:cNvCxnSpPr/>
            <p:nvPr/>
          </p:nvCxnSpPr>
          <p:spPr>
            <a:xfrm>
              <a:off x="1341915" y="2568593"/>
              <a:ext cx="2849781" cy="293416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027">
              <a:extLst>
                <a:ext uri="{FF2B5EF4-FFF2-40B4-BE49-F238E27FC236}">
                  <a16:creationId xmlns:a16="http://schemas.microsoft.com/office/drawing/2014/main" id="{34FA8AF4-17F3-4C60-3EDA-AF9054F4D7FE}"/>
                </a:ext>
              </a:extLst>
            </p:cNvPr>
            <p:cNvSpPr/>
            <p:nvPr/>
          </p:nvSpPr>
          <p:spPr>
            <a:xfrm>
              <a:off x="1361236" y="1600218"/>
              <a:ext cx="3866669" cy="38381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Quattrocento" panose="02020502030000000404" pitchFamily="18" charset="0"/>
              </a:endParaRPr>
            </a:p>
          </p:txBody>
        </p:sp>
      </p:grpSp>
      <p:graphicFrame>
        <p:nvGraphicFramePr>
          <p:cNvPr id="20" name="Chart 30">
            <a:extLst>
              <a:ext uri="{FF2B5EF4-FFF2-40B4-BE49-F238E27FC236}">
                <a16:creationId xmlns:a16="http://schemas.microsoft.com/office/drawing/2014/main" id="{883AE3F5-62F3-3E27-C076-A393FC9E73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2183188"/>
              </p:ext>
            </p:extLst>
          </p:nvPr>
        </p:nvGraphicFramePr>
        <p:xfrm>
          <a:off x="2686574" y="2910864"/>
          <a:ext cx="2105005" cy="1348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FA3BB039-D548-92BC-A2C0-1679D7DB5D4E}"/>
              </a:ext>
            </a:extLst>
          </p:cNvPr>
          <p:cNvSpPr txBox="1"/>
          <p:nvPr/>
        </p:nvSpPr>
        <p:spPr>
          <a:xfrm>
            <a:off x="1884644" y="867888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Question 1:  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76E6C3F-9711-2EF5-637A-48A470DA33BC}"/>
              </a:ext>
            </a:extLst>
          </p:cNvPr>
          <p:cNvSpPr txBox="1"/>
          <p:nvPr/>
        </p:nvSpPr>
        <p:spPr>
          <a:xfrm>
            <a:off x="2132659" y="1191535"/>
            <a:ext cx="461665" cy="14725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Classification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D30EC8A-468D-51DE-D45F-4442094AFE3E}"/>
              </a:ext>
            </a:extLst>
          </p:cNvPr>
          <p:cNvSpPr txBox="1"/>
          <p:nvPr/>
        </p:nvSpPr>
        <p:spPr>
          <a:xfrm>
            <a:off x="2146691" y="3021286"/>
            <a:ext cx="461665" cy="12368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Regression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0C36F6C-4C39-29DC-4F12-9D891B9EACE3}"/>
              </a:ext>
            </a:extLst>
          </p:cNvPr>
          <p:cNvSpPr txBox="1"/>
          <p:nvPr/>
        </p:nvSpPr>
        <p:spPr>
          <a:xfrm>
            <a:off x="2027936" y="2637574"/>
            <a:ext cx="51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VS.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0E3B4E4-6EEF-BA39-4001-CC941E5D8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5389" y="5341767"/>
            <a:ext cx="1239483" cy="109610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FDCC402-FD0E-DB0A-97F4-31D8BDB35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961" y="5344140"/>
            <a:ext cx="2680328" cy="109373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DC4154D-B64D-182B-5946-0BD3219A1A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4290" y="5333522"/>
            <a:ext cx="1522925" cy="109373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7C5687E-F52F-3E3E-0DCF-28B123D34F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8656" y="5317360"/>
            <a:ext cx="1315613" cy="105509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FA23D97-7226-92F4-AD20-C235A64D03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2460" y="5340226"/>
            <a:ext cx="1315613" cy="104206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27291CC-8114-4EFE-D623-8A854951FF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88074" y="5434511"/>
            <a:ext cx="1098053" cy="79162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473FA772-A200-D626-D548-F40387D87259}"/>
              </a:ext>
            </a:extLst>
          </p:cNvPr>
          <p:cNvSpPr txBox="1"/>
          <p:nvPr/>
        </p:nvSpPr>
        <p:spPr>
          <a:xfrm>
            <a:off x="8391514" y="84554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Question 3:  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32" name="五边形 31">
            <a:extLst>
              <a:ext uri="{FF2B5EF4-FFF2-40B4-BE49-F238E27FC236}">
                <a16:creationId xmlns:a16="http://schemas.microsoft.com/office/drawing/2014/main" id="{0912ADA5-1621-09D3-5ADD-C2403898DA3F}"/>
              </a:ext>
            </a:extLst>
          </p:cNvPr>
          <p:cNvSpPr/>
          <p:nvPr/>
        </p:nvSpPr>
        <p:spPr>
          <a:xfrm>
            <a:off x="8387649" y="4406543"/>
            <a:ext cx="3201747" cy="64617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Desirable topology (shape) of feature manifolds</a:t>
            </a:r>
            <a:endParaRPr kumimoji="1" lang="zh-SG" altLang="en-US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ABAEC3A-EE36-AEE2-AED4-E800A3A0DB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5262" y="1206002"/>
            <a:ext cx="3009239" cy="148982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3FD39C12-C5E5-F9B5-04C2-DC8AD84D2818}"/>
              </a:ext>
            </a:extLst>
          </p:cNvPr>
          <p:cNvSpPr txBox="1"/>
          <p:nvPr/>
        </p:nvSpPr>
        <p:spPr>
          <a:xfrm>
            <a:off x="8351609" y="2639455"/>
            <a:ext cx="163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classification</a:t>
            </a:r>
            <a:endParaRPr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CC81B7A-AE1F-1D8B-D752-D4BBCD5EA54A}"/>
              </a:ext>
            </a:extLst>
          </p:cNvPr>
          <p:cNvSpPr txBox="1"/>
          <p:nvPr/>
        </p:nvSpPr>
        <p:spPr>
          <a:xfrm>
            <a:off x="9949360" y="2639455"/>
            <a:ext cx="1411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regression</a:t>
            </a:r>
            <a:endParaRPr lang="zh-SG" altLang="en-US" dirty="0">
              <a:latin typeface="Quattrocento" panose="02020502030000000404" pitchFamily="18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10B70D-4CCE-9D09-7CC2-161BA3806A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9916" y="1471884"/>
            <a:ext cx="588337" cy="75805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762D646-AA3F-1E20-06C7-CC0AB9F497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27277" y="1471884"/>
            <a:ext cx="606440" cy="75805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762BD39-F24C-B23A-99FB-CEF50DAC34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15953" y="1467279"/>
            <a:ext cx="588335" cy="76265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FBDA67C-55B2-A278-600D-FC9A7BC2BD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79086" y="1467279"/>
            <a:ext cx="656732" cy="762656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296FA85A-EAF0-DD27-EF94-8FC5AC618D1B}"/>
              </a:ext>
            </a:extLst>
          </p:cNvPr>
          <p:cNvSpPr txBox="1"/>
          <p:nvPr/>
        </p:nvSpPr>
        <p:spPr>
          <a:xfrm>
            <a:off x="5529367" y="2239620"/>
            <a:ext cx="345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3</a:t>
            </a:r>
            <a:endParaRPr lang="zh-SG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F598D30-155C-C1DE-A816-A7972463AC2B}"/>
              </a:ext>
            </a:extLst>
          </p:cNvPr>
          <p:cNvSpPr txBox="1"/>
          <p:nvPr/>
        </p:nvSpPr>
        <p:spPr>
          <a:xfrm>
            <a:off x="6155130" y="2239619"/>
            <a:ext cx="463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12</a:t>
            </a:r>
            <a:endParaRPr lang="zh-SG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841E9F1-1CA2-7C32-C271-7E9E44841CE5}"/>
              </a:ext>
            </a:extLst>
          </p:cNvPr>
          <p:cNvSpPr txBox="1"/>
          <p:nvPr/>
        </p:nvSpPr>
        <p:spPr>
          <a:xfrm>
            <a:off x="6851297" y="2239619"/>
            <a:ext cx="51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36</a:t>
            </a:r>
            <a:endParaRPr lang="zh-SG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1707513-3E0C-724C-1B65-DB7E92E73E7B}"/>
              </a:ext>
            </a:extLst>
          </p:cNvPr>
          <p:cNvSpPr txBox="1"/>
          <p:nvPr/>
        </p:nvSpPr>
        <p:spPr>
          <a:xfrm>
            <a:off x="7548629" y="2241773"/>
            <a:ext cx="51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52</a:t>
            </a:r>
            <a:endParaRPr lang="zh-SG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39A7FFF0-4720-7BB2-F09F-28D9A5C622A8}"/>
              </a:ext>
            </a:extLst>
          </p:cNvPr>
          <p:cNvSpPr/>
          <p:nvPr/>
        </p:nvSpPr>
        <p:spPr>
          <a:xfrm>
            <a:off x="5506025" y="2411463"/>
            <a:ext cx="96480" cy="964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FB66A7C-AE93-481B-BA67-D1384B4B1BAB}"/>
              </a:ext>
            </a:extLst>
          </p:cNvPr>
          <p:cNvSpPr/>
          <p:nvPr/>
        </p:nvSpPr>
        <p:spPr>
          <a:xfrm>
            <a:off x="6089781" y="2399735"/>
            <a:ext cx="96480" cy="9648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D60906D-8FBE-0C3D-DE78-2947B3E1A6B5}"/>
              </a:ext>
            </a:extLst>
          </p:cNvPr>
          <p:cNvSpPr/>
          <p:nvPr/>
        </p:nvSpPr>
        <p:spPr>
          <a:xfrm>
            <a:off x="6802349" y="2412576"/>
            <a:ext cx="96480" cy="964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35997685-CED3-45AC-FA4A-79F3EDFE5FB0}"/>
              </a:ext>
            </a:extLst>
          </p:cNvPr>
          <p:cNvSpPr/>
          <p:nvPr/>
        </p:nvSpPr>
        <p:spPr>
          <a:xfrm>
            <a:off x="7491748" y="2401712"/>
            <a:ext cx="96480" cy="964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65E6BBD-49F5-6DE4-211B-728EE885B04B}"/>
              </a:ext>
            </a:extLst>
          </p:cNvPr>
          <p:cNvGrpSpPr/>
          <p:nvPr/>
        </p:nvGrpSpPr>
        <p:grpSpPr>
          <a:xfrm>
            <a:off x="5889336" y="2649488"/>
            <a:ext cx="1642161" cy="758051"/>
            <a:chOff x="6857100" y="2077437"/>
            <a:chExt cx="1231621" cy="568538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9B52BDC-F4BB-208D-2D36-3FA1E1AF6186}"/>
                </a:ext>
              </a:extLst>
            </p:cNvPr>
            <p:cNvGrpSpPr/>
            <p:nvPr/>
          </p:nvGrpSpPr>
          <p:grpSpPr>
            <a:xfrm>
              <a:off x="6857100" y="2077437"/>
              <a:ext cx="1231621" cy="568538"/>
              <a:chOff x="5338120" y="2019031"/>
              <a:chExt cx="3426940" cy="1581936"/>
            </a:xfrm>
          </p:grpSpPr>
          <p:sp>
            <p:nvSpPr>
              <p:cNvPr id="55" name="任意形状 54">
                <a:extLst>
                  <a:ext uri="{FF2B5EF4-FFF2-40B4-BE49-F238E27FC236}">
                    <a16:creationId xmlns:a16="http://schemas.microsoft.com/office/drawing/2014/main" id="{3308E4B7-594A-1FF3-DB98-EA75D02F757C}"/>
                  </a:ext>
                </a:extLst>
              </p:cNvPr>
              <p:cNvSpPr/>
              <p:nvPr/>
            </p:nvSpPr>
            <p:spPr>
              <a:xfrm>
                <a:off x="5338120" y="2019031"/>
                <a:ext cx="3138616" cy="804772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sp>
            <p:nvSpPr>
              <p:cNvPr id="56" name="任意形状 55">
                <a:extLst>
                  <a:ext uri="{FF2B5EF4-FFF2-40B4-BE49-F238E27FC236}">
                    <a16:creationId xmlns:a16="http://schemas.microsoft.com/office/drawing/2014/main" id="{A5826EF3-0820-D5BC-C373-392C21DF9567}"/>
                  </a:ext>
                </a:extLst>
              </p:cNvPr>
              <p:cNvSpPr/>
              <p:nvPr/>
            </p:nvSpPr>
            <p:spPr>
              <a:xfrm>
                <a:off x="5626444" y="2796195"/>
                <a:ext cx="3138616" cy="804772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CBA4076D-65E7-E686-B909-63EAD85E6CF1}"/>
                  </a:ext>
                </a:extLst>
              </p:cNvPr>
              <p:cNvCxnSpPr>
                <a:cxnSpLocks/>
                <a:stCxn id="55" idx="0"/>
                <a:endCxn id="56" idx="0"/>
              </p:cNvCxnSpPr>
              <p:nvPr/>
            </p:nvCxnSpPr>
            <p:spPr>
              <a:xfrm>
                <a:off x="5338120" y="2288492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57">
                <a:extLst>
                  <a:ext uri="{FF2B5EF4-FFF2-40B4-BE49-F238E27FC236}">
                    <a16:creationId xmlns:a16="http://schemas.microsoft.com/office/drawing/2014/main" id="{533BD270-2626-6596-BEA1-2FD731DFFC93}"/>
                  </a:ext>
                </a:extLst>
              </p:cNvPr>
              <p:cNvCxnSpPr>
                <a:cxnSpLocks/>
                <a:stCxn id="55" idx="3"/>
                <a:endCxn id="56" idx="3"/>
              </p:cNvCxnSpPr>
              <p:nvPr/>
            </p:nvCxnSpPr>
            <p:spPr>
              <a:xfrm>
                <a:off x="8476736" y="2214351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9" name="直线连接符 58">
                <a:extLst>
                  <a:ext uri="{FF2B5EF4-FFF2-40B4-BE49-F238E27FC236}">
                    <a16:creationId xmlns:a16="http://schemas.microsoft.com/office/drawing/2014/main" id="{217FECAC-C526-478E-73A3-A29FA9F23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2753" y="2787659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AA304112-4749-3AE4-F434-51BF5FCA8D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1526" y="2365828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09D7A39C-5DF4-89F9-D231-51A549FCA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3983" y="2019031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9EB78C48-D4A9-D449-7746-EECD2E9245CE}"/>
                </a:ext>
              </a:extLst>
            </p:cNvPr>
            <p:cNvSpPr/>
            <p:nvPr/>
          </p:nvSpPr>
          <p:spPr>
            <a:xfrm>
              <a:off x="7025159" y="2407322"/>
              <a:ext cx="72360" cy="723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98A1F9A-A281-7E9A-C868-59620F42FE96}"/>
                </a:ext>
              </a:extLst>
            </p:cNvPr>
            <p:cNvSpPr/>
            <p:nvPr/>
          </p:nvSpPr>
          <p:spPr>
            <a:xfrm>
              <a:off x="7282821" y="2425286"/>
              <a:ext cx="72360" cy="7236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8B90A728-DDFB-1EE9-B2D8-F5BC19A766AC}"/>
                </a:ext>
              </a:extLst>
            </p:cNvPr>
            <p:cNvSpPr/>
            <p:nvPr/>
          </p:nvSpPr>
          <p:spPr>
            <a:xfrm>
              <a:off x="7524721" y="2230276"/>
              <a:ext cx="72360" cy="723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A1C985E9-98E1-A8A6-0444-A62ACD58531F}"/>
                </a:ext>
              </a:extLst>
            </p:cNvPr>
            <p:cNvSpPr/>
            <p:nvPr/>
          </p:nvSpPr>
          <p:spPr>
            <a:xfrm>
              <a:off x="7856082" y="2230276"/>
              <a:ext cx="72360" cy="723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DA30E753-6599-D3E5-1292-AFDB5FB68447}"/>
              </a:ext>
            </a:extLst>
          </p:cNvPr>
          <p:cNvSpPr txBox="1"/>
          <p:nvPr/>
        </p:nvSpPr>
        <p:spPr>
          <a:xfrm>
            <a:off x="5362394" y="3323199"/>
            <a:ext cx="629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VS. </a:t>
            </a:r>
            <a:endParaRPr lang="zh-SG" altLang="en-US" dirty="0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77B3CC8B-54F0-5402-F349-6335A3CE9019}"/>
              </a:ext>
            </a:extLst>
          </p:cNvPr>
          <p:cNvGrpSpPr/>
          <p:nvPr/>
        </p:nvGrpSpPr>
        <p:grpSpPr>
          <a:xfrm>
            <a:off x="6013702" y="3478747"/>
            <a:ext cx="1642161" cy="758051"/>
            <a:chOff x="6912585" y="2649043"/>
            <a:chExt cx="1231621" cy="568538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CE343DF6-C178-31B6-9149-0DEF5EC6B690}"/>
                </a:ext>
              </a:extLst>
            </p:cNvPr>
            <p:cNvGrpSpPr/>
            <p:nvPr/>
          </p:nvGrpSpPr>
          <p:grpSpPr>
            <a:xfrm>
              <a:off x="6912585" y="2649043"/>
              <a:ext cx="1231621" cy="568538"/>
              <a:chOff x="5338120" y="2019031"/>
              <a:chExt cx="3426940" cy="1581936"/>
            </a:xfrm>
          </p:grpSpPr>
          <p:sp>
            <p:nvSpPr>
              <p:cNvPr id="69" name="任意形状 68">
                <a:extLst>
                  <a:ext uri="{FF2B5EF4-FFF2-40B4-BE49-F238E27FC236}">
                    <a16:creationId xmlns:a16="http://schemas.microsoft.com/office/drawing/2014/main" id="{A05A38CF-8041-6243-4FAB-3DD6D713C3DA}"/>
                  </a:ext>
                </a:extLst>
              </p:cNvPr>
              <p:cNvSpPr/>
              <p:nvPr/>
            </p:nvSpPr>
            <p:spPr>
              <a:xfrm>
                <a:off x="5338120" y="2019031"/>
                <a:ext cx="3138616" cy="804772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sp>
            <p:nvSpPr>
              <p:cNvPr id="70" name="任意形状 69">
                <a:extLst>
                  <a:ext uri="{FF2B5EF4-FFF2-40B4-BE49-F238E27FC236}">
                    <a16:creationId xmlns:a16="http://schemas.microsoft.com/office/drawing/2014/main" id="{3DDBE301-45D8-808F-2456-7F86E7F25016}"/>
                  </a:ext>
                </a:extLst>
              </p:cNvPr>
              <p:cNvSpPr/>
              <p:nvPr/>
            </p:nvSpPr>
            <p:spPr>
              <a:xfrm>
                <a:off x="5626444" y="2796195"/>
                <a:ext cx="3138616" cy="804772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cxnSp>
            <p:nvCxnSpPr>
              <p:cNvPr id="71" name="直线连接符 70">
                <a:extLst>
                  <a:ext uri="{FF2B5EF4-FFF2-40B4-BE49-F238E27FC236}">
                    <a16:creationId xmlns:a16="http://schemas.microsoft.com/office/drawing/2014/main" id="{EB652902-3B31-7AE7-B4C6-85E07C179CF5}"/>
                  </a:ext>
                </a:extLst>
              </p:cNvPr>
              <p:cNvCxnSpPr>
                <a:cxnSpLocks/>
                <a:stCxn id="69" idx="0"/>
                <a:endCxn id="70" idx="0"/>
              </p:cNvCxnSpPr>
              <p:nvPr/>
            </p:nvCxnSpPr>
            <p:spPr>
              <a:xfrm>
                <a:off x="5338120" y="2288492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2" name="直线连接符 71">
                <a:extLst>
                  <a:ext uri="{FF2B5EF4-FFF2-40B4-BE49-F238E27FC236}">
                    <a16:creationId xmlns:a16="http://schemas.microsoft.com/office/drawing/2014/main" id="{FC1606C9-8D9B-4F0B-BDE8-D87D02A7F7E5}"/>
                  </a:ext>
                </a:extLst>
              </p:cNvPr>
              <p:cNvCxnSpPr>
                <a:cxnSpLocks/>
                <a:stCxn id="69" idx="3"/>
                <a:endCxn id="70" idx="3"/>
              </p:cNvCxnSpPr>
              <p:nvPr/>
            </p:nvCxnSpPr>
            <p:spPr>
              <a:xfrm>
                <a:off x="8476736" y="2214351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72">
                <a:extLst>
                  <a:ext uri="{FF2B5EF4-FFF2-40B4-BE49-F238E27FC236}">
                    <a16:creationId xmlns:a16="http://schemas.microsoft.com/office/drawing/2014/main" id="{E180E18E-BDD6-7E52-EB8D-610A6F27C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2753" y="2787659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4" name="直线连接符 73">
                <a:extLst>
                  <a:ext uri="{FF2B5EF4-FFF2-40B4-BE49-F238E27FC236}">
                    <a16:creationId xmlns:a16="http://schemas.microsoft.com/office/drawing/2014/main" id="{F5773899-9D5E-27FB-9A64-32CE9C93E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1526" y="2365828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5" name="直线连接符 74">
                <a:extLst>
                  <a:ext uri="{FF2B5EF4-FFF2-40B4-BE49-F238E27FC236}">
                    <a16:creationId xmlns:a16="http://schemas.microsoft.com/office/drawing/2014/main" id="{8616FBD8-4848-6DC5-9796-C1F955B529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3983" y="2019031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76CF36B2-B58C-FA1C-D135-6075F25279E0}"/>
                </a:ext>
              </a:extLst>
            </p:cNvPr>
            <p:cNvSpPr/>
            <p:nvPr/>
          </p:nvSpPr>
          <p:spPr>
            <a:xfrm>
              <a:off x="7340447" y="3004722"/>
              <a:ext cx="72360" cy="723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C389FD6B-3605-DA23-ECA5-F5862385400D}"/>
                </a:ext>
              </a:extLst>
            </p:cNvPr>
            <p:cNvSpPr/>
            <p:nvPr/>
          </p:nvSpPr>
          <p:spPr>
            <a:xfrm>
              <a:off x="7608333" y="2799850"/>
              <a:ext cx="72360" cy="723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E36A1BE8-11E5-CBAE-74E7-06B7993DC49F}"/>
                </a:ext>
              </a:extLst>
            </p:cNvPr>
            <p:cNvSpPr/>
            <p:nvPr/>
          </p:nvSpPr>
          <p:spPr>
            <a:xfrm>
              <a:off x="7043755" y="2975005"/>
              <a:ext cx="72360" cy="7236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8C834C24-1AA8-29E0-81D5-190A304D0A62}"/>
                </a:ext>
              </a:extLst>
            </p:cNvPr>
            <p:cNvSpPr/>
            <p:nvPr/>
          </p:nvSpPr>
          <p:spPr>
            <a:xfrm>
              <a:off x="7888808" y="2773391"/>
              <a:ext cx="72360" cy="723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B210C54B-FBE8-C31A-517D-F2573E0B45B3}"/>
              </a:ext>
            </a:extLst>
          </p:cNvPr>
          <p:cNvSpPr txBox="1"/>
          <p:nvPr/>
        </p:nvSpPr>
        <p:spPr>
          <a:xfrm>
            <a:off x="8408950" y="3082231"/>
            <a:ext cx="305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Quattrocento" panose="02020502030000000404" pitchFamily="18" charset="0"/>
              </a:rPr>
              <a:t>Different topology (shape): 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359F13F-FBE5-05A3-D3AF-BA113D8DFC6A}"/>
              </a:ext>
            </a:extLst>
          </p:cNvPr>
          <p:cNvSpPr txBox="1"/>
          <p:nvPr/>
        </p:nvSpPr>
        <p:spPr>
          <a:xfrm>
            <a:off x="8326555" y="3496709"/>
            <a:ext cx="3534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>
                <a:latin typeface="Quattrocento" panose="02020502030000000404" pitchFamily="18" charset="0"/>
              </a:rPr>
              <a:t>- Classification: disconnected</a:t>
            </a:r>
          </a:p>
          <a:p>
            <a:r>
              <a:rPr lang="en-US" altLang="zh-SG" dirty="0">
                <a:latin typeface="Quattrocento" panose="02020502030000000404" pitchFamily="18" charset="0"/>
              </a:rPr>
              <a:t>- Regression: connected </a:t>
            </a:r>
          </a:p>
        </p:txBody>
      </p:sp>
      <p:sp>
        <p:nvSpPr>
          <p:cNvPr id="79" name="灯片编号占位符 11">
            <a:extLst>
              <a:ext uri="{FF2B5EF4-FFF2-40B4-BE49-F238E27FC236}">
                <a16:creationId xmlns:a16="http://schemas.microsoft.com/office/drawing/2014/main" id="{73F4C1C1-A164-731D-5CA2-59E28FB7E6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-GB" sz="1800" smtClean="0"/>
              <a:pPr/>
              <a:t>6</a:t>
            </a:fld>
            <a:endParaRPr lang="en-GB" sz="18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398B5DB-76BF-E5B3-C3F9-3ECE7F2F8E47}"/>
              </a:ext>
            </a:extLst>
          </p:cNvPr>
          <p:cNvSpPr/>
          <p:nvPr/>
        </p:nvSpPr>
        <p:spPr>
          <a:xfrm>
            <a:off x="427421" y="158851"/>
            <a:ext cx="11172563" cy="618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My research </a:t>
            </a:r>
            <a:r>
              <a:rPr kumimoji="1" lang="en-US" altLang="zh-SG" b="1" dirty="0">
                <a:solidFill>
                  <a:srgbClr val="C00000"/>
                </a:solidFill>
                <a:latin typeface="Quattrocento" panose="02020502030000000404" pitchFamily="18" charset="0"/>
              </a:rPr>
              <a:t>aims</a:t>
            </a:r>
            <a:r>
              <a:rPr kumimoji="1" lang="en-US" altLang="zh-SG" b="1" dirty="0">
                <a:solidFill>
                  <a:schemeClr val="tx1"/>
                </a:solidFill>
                <a:latin typeface="Quattrocento" panose="02020502030000000404" pitchFamily="18" charset="0"/>
              </a:rPr>
              <a:t> </a:t>
            </a:r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to enhance the performance of regression problems, with a particular focus on </a:t>
            </a:r>
            <a:r>
              <a:rPr kumimoji="1" lang="en-US" altLang="zh-SG" b="1" dirty="0">
                <a:solidFill>
                  <a:schemeClr val="tx1"/>
                </a:solidFill>
                <a:latin typeface="Quattrocento" panose="02020502030000000404" pitchFamily="18" charset="0"/>
              </a:rPr>
              <a:t>regression representation </a:t>
            </a:r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and </a:t>
            </a:r>
            <a:r>
              <a:rPr kumimoji="1" lang="en-US" altLang="zh-SG" b="1" dirty="0">
                <a:solidFill>
                  <a:schemeClr val="tx1"/>
                </a:solidFill>
                <a:latin typeface="Quattrocento" panose="02020502030000000404" pitchFamily="18" charset="0"/>
              </a:rPr>
              <a:t>its difference from classification representation</a:t>
            </a:r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1330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6EA062E-8031-80FC-EBF9-2562774556B2}"/>
              </a:ext>
            </a:extLst>
          </p:cNvPr>
          <p:cNvSpPr/>
          <p:nvPr/>
        </p:nvSpPr>
        <p:spPr>
          <a:xfrm>
            <a:off x="427420" y="854842"/>
            <a:ext cx="1509651" cy="435828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Key</a:t>
            </a:r>
          </a:p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Research questions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D31B6CC-40C0-26A2-344E-5EB2AF243737}"/>
              </a:ext>
            </a:extLst>
          </p:cNvPr>
          <p:cNvSpPr/>
          <p:nvPr/>
        </p:nvSpPr>
        <p:spPr>
          <a:xfrm>
            <a:off x="425325" y="5284953"/>
            <a:ext cx="1503096" cy="148573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Data Challenges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1FDD5AE1-0591-B063-416A-461BE1365AE1}"/>
              </a:ext>
            </a:extLst>
          </p:cNvPr>
          <p:cNvCxnSpPr/>
          <p:nvPr/>
        </p:nvCxnSpPr>
        <p:spPr>
          <a:xfrm>
            <a:off x="5135065" y="847753"/>
            <a:ext cx="0" cy="435828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BDDD5B64-E507-0AA2-7CA8-400BBC84E6DE}"/>
              </a:ext>
            </a:extLst>
          </p:cNvPr>
          <p:cNvCxnSpPr/>
          <p:nvPr/>
        </p:nvCxnSpPr>
        <p:spPr>
          <a:xfrm>
            <a:off x="8286261" y="854841"/>
            <a:ext cx="0" cy="4358289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0ECE22E-1F60-D76C-1EA1-F0C4B38485F0}"/>
              </a:ext>
            </a:extLst>
          </p:cNvPr>
          <p:cNvSpPr txBox="1"/>
          <p:nvPr/>
        </p:nvSpPr>
        <p:spPr>
          <a:xfrm>
            <a:off x="5187919" y="93488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Question 2: 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03242F-E750-7863-7502-D2168AFA0C4E}"/>
              </a:ext>
            </a:extLst>
          </p:cNvPr>
          <p:cNvSpPr/>
          <p:nvPr/>
        </p:nvSpPr>
        <p:spPr>
          <a:xfrm>
            <a:off x="1947511" y="5284953"/>
            <a:ext cx="9693503" cy="148573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SG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B4508A4-112D-8935-6A27-D6151938454B}"/>
              </a:ext>
            </a:extLst>
          </p:cNvPr>
          <p:cNvSpPr/>
          <p:nvPr/>
        </p:nvSpPr>
        <p:spPr>
          <a:xfrm>
            <a:off x="1928421" y="847753"/>
            <a:ext cx="9712593" cy="435828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SG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265538C-4B12-2B15-C233-0205A4D434B4}"/>
              </a:ext>
            </a:extLst>
          </p:cNvPr>
          <p:cNvSpPr txBox="1"/>
          <p:nvPr/>
        </p:nvSpPr>
        <p:spPr>
          <a:xfrm>
            <a:off x="1960375" y="4440699"/>
            <a:ext cx="2922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Why classification ‘advanced’ regression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0DF43857-FA95-EFB9-ED32-2F21891EEF15}"/>
              </a:ext>
            </a:extLst>
          </p:cNvPr>
          <p:cNvSpPr/>
          <p:nvPr/>
        </p:nvSpPr>
        <p:spPr>
          <a:xfrm>
            <a:off x="2020921" y="4440497"/>
            <a:ext cx="3049807" cy="64617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13" name="五边形 12">
            <a:extLst>
              <a:ext uri="{FF2B5EF4-FFF2-40B4-BE49-F238E27FC236}">
                <a16:creationId xmlns:a16="http://schemas.microsoft.com/office/drawing/2014/main" id="{C2C73C37-E451-052A-780A-95C87C28D644}"/>
              </a:ext>
            </a:extLst>
          </p:cNvPr>
          <p:cNvSpPr/>
          <p:nvPr/>
        </p:nvSpPr>
        <p:spPr>
          <a:xfrm>
            <a:off x="5200943" y="4410364"/>
            <a:ext cx="3049807" cy="64617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Ordinality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06082A3-1D29-DFFD-4490-C790399DC722}"/>
              </a:ext>
            </a:extLst>
          </p:cNvPr>
          <p:cNvSpPr txBox="1"/>
          <p:nvPr/>
        </p:nvSpPr>
        <p:spPr>
          <a:xfrm>
            <a:off x="2137324" y="6384505"/>
            <a:ext cx="9072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Various application </a:t>
            </a:r>
            <a:r>
              <a:rPr kumimoji="1" lang="en-US" altLang="zh-CN" dirty="0">
                <a:latin typeface="Quattrocento" panose="02020502030000000404" pitchFamily="18" charset="0"/>
              </a:rPr>
              <a:t>scenes ( e.g., Out of Distribution, Imbalanced distribution)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grpSp>
        <p:nvGrpSpPr>
          <p:cNvPr id="15" name="Group 1049">
            <a:extLst>
              <a:ext uri="{FF2B5EF4-FFF2-40B4-BE49-F238E27FC236}">
                <a16:creationId xmlns:a16="http://schemas.microsoft.com/office/drawing/2014/main" id="{0F509EA8-12CA-9B90-51B3-85168FA7F685}"/>
              </a:ext>
            </a:extLst>
          </p:cNvPr>
          <p:cNvGrpSpPr/>
          <p:nvPr/>
        </p:nvGrpSpPr>
        <p:grpSpPr>
          <a:xfrm>
            <a:off x="2736161" y="1257158"/>
            <a:ext cx="1795577" cy="1731985"/>
            <a:chOff x="838200" y="1546484"/>
            <a:chExt cx="4572638" cy="4410691"/>
          </a:xfrm>
        </p:grpSpPr>
        <p:pic>
          <p:nvPicPr>
            <p:cNvPr id="16" name="Picture 1024">
              <a:extLst>
                <a:ext uri="{FF2B5EF4-FFF2-40B4-BE49-F238E27FC236}">
                  <a16:creationId xmlns:a16="http://schemas.microsoft.com/office/drawing/2014/main" id="{0948B5D5-CA0D-C627-84A1-2F952B8A5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"/>
                      </a14:imgEffect>
                      <a14:imgEffect>
                        <a14:brightnessContrast contrast="1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8200" y="1546484"/>
              <a:ext cx="4572638" cy="4410691"/>
            </a:xfrm>
            <a:prstGeom prst="rect">
              <a:avLst/>
            </a:prstGeom>
          </p:spPr>
        </p:pic>
        <p:cxnSp>
          <p:nvCxnSpPr>
            <p:cNvPr id="17" name="Straight Connector 9">
              <a:extLst>
                <a:ext uri="{FF2B5EF4-FFF2-40B4-BE49-F238E27FC236}">
                  <a16:creationId xmlns:a16="http://schemas.microsoft.com/office/drawing/2014/main" id="{DD6E12E2-F7E0-7A9A-E60A-7163E8187457}"/>
                </a:ext>
              </a:extLst>
            </p:cNvPr>
            <p:cNvCxnSpPr/>
            <p:nvPr/>
          </p:nvCxnSpPr>
          <p:spPr>
            <a:xfrm>
              <a:off x="2367474" y="1546484"/>
              <a:ext cx="2860431" cy="2926861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6">
              <a:extLst>
                <a:ext uri="{FF2B5EF4-FFF2-40B4-BE49-F238E27FC236}">
                  <a16:creationId xmlns:a16="http://schemas.microsoft.com/office/drawing/2014/main" id="{491F4028-3516-7972-D0DA-84F94FEEBEF3}"/>
                </a:ext>
              </a:extLst>
            </p:cNvPr>
            <p:cNvCxnSpPr/>
            <p:nvPr/>
          </p:nvCxnSpPr>
          <p:spPr>
            <a:xfrm>
              <a:off x="1341915" y="2568593"/>
              <a:ext cx="2849781" cy="2934163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027">
              <a:extLst>
                <a:ext uri="{FF2B5EF4-FFF2-40B4-BE49-F238E27FC236}">
                  <a16:creationId xmlns:a16="http://schemas.microsoft.com/office/drawing/2014/main" id="{34FA8AF4-17F3-4C60-3EDA-AF9054F4D7FE}"/>
                </a:ext>
              </a:extLst>
            </p:cNvPr>
            <p:cNvSpPr/>
            <p:nvPr/>
          </p:nvSpPr>
          <p:spPr>
            <a:xfrm>
              <a:off x="1361236" y="1600218"/>
              <a:ext cx="3866669" cy="383814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Quattrocento" panose="02020502030000000404" pitchFamily="18" charset="0"/>
              </a:endParaRPr>
            </a:p>
          </p:txBody>
        </p:sp>
      </p:grpSp>
      <p:graphicFrame>
        <p:nvGraphicFramePr>
          <p:cNvPr id="20" name="Chart 30">
            <a:extLst>
              <a:ext uri="{FF2B5EF4-FFF2-40B4-BE49-F238E27FC236}">
                <a16:creationId xmlns:a16="http://schemas.microsoft.com/office/drawing/2014/main" id="{883AE3F5-62F3-3E27-C076-A393FC9E739C}"/>
              </a:ext>
            </a:extLst>
          </p:cNvPr>
          <p:cNvGraphicFramePr>
            <a:graphicFrameLocks/>
          </p:cNvGraphicFramePr>
          <p:nvPr/>
        </p:nvGraphicFramePr>
        <p:xfrm>
          <a:off x="2686574" y="2910864"/>
          <a:ext cx="2105005" cy="1348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FA3BB039-D548-92BC-A2C0-1679D7DB5D4E}"/>
              </a:ext>
            </a:extLst>
          </p:cNvPr>
          <p:cNvSpPr txBox="1"/>
          <p:nvPr/>
        </p:nvSpPr>
        <p:spPr>
          <a:xfrm>
            <a:off x="1884644" y="867888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Question 1:  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76E6C3F-9711-2EF5-637A-48A470DA33BC}"/>
              </a:ext>
            </a:extLst>
          </p:cNvPr>
          <p:cNvSpPr txBox="1"/>
          <p:nvPr/>
        </p:nvSpPr>
        <p:spPr>
          <a:xfrm>
            <a:off x="2132659" y="1191535"/>
            <a:ext cx="461665" cy="147251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Classification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D30EC8A-468D-51DE-D45F-4442094AFE3E}"/>
              </a:ext>
            </a:extLst>
          </p:cNvPr>
          <p:cNvSpPr txBox="1"/>
          <p:nvPr/>
        </p:nvSpPr>
        <p:spPr>
          <a:xfrm>
            <a:off x="2146691" y="3021286"/>
            <a:ext cx="461665" cy="123687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Regression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0C36F6C-4C39-29DC-4F12-9D891B9EACE3}"/>
              </a:ext>
            </a:extLst>
          </p:cNvPr>
          <p:cNvSpPr txBox="1"/>
          <p:nvPr/>
        </p:nvSpPr>
        <p:spPr>
          <a:xfrm>
            <a:off x="2027936" y="2637574"/>
            <a:ext cx="51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VS.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0E3B4E4-6EEF-BA39-4001-CC941E5D8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389" y="5341767"/>
            <a:ext cx="1239483" cy="109610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FDCC402-FD0E-DB0A-97F4-31D8BDB35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3961" y="5344140"/>
            <a:ext cx="2680328" cy="109373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DC4154D-B64D-182B-5946-0BD3219A1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4290" y="5333522"/>
            <a:ext cx="1522925" cy="1093737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7C5687E-F52F-3E3E-0DCF-28B123D34F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8656" y="5317360"/>
            <a:ext cx="1315613" cy="105509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FA23D97-7226-92F4-AD20-C235A64D03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2460" y="5340226"/>
            <a:ext cx="1315613" cy="104206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27291CC-8114-4EFE-D623-8A854951FF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8074" y="5434511"/>
            <a:ext cx="1098053" cy="79162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473FA772-A200-D626-D548-F40387D87259}"/>
              </a:ext>
            </a:extLst>
          </p:cNvPr>
          <p:cNvSpPr txBox="1"/>
          <p:nvPr/>
        </p:nvSpPr>
        <p:spPr>
          <a:xfrm>
            <a:off x="8391514" y="84554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Question 3:  </a:t>
            </a:r>
            <a:endParaRPr kumimoji="1"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32" name="五边形 31">
            <a:extLst>
              <a:ext uri="{FF2B5EF4-FFF2-40B4-BE49-F238E27FC236}">
                <a16:creationId xmlns:a16="http://schemas.microsoft.com/office/drawing/2014/main" id="{0912ADA5-1621-09D3-5ADD-C2403898DA3F}"/>
              </a:ext>
            </a:extLst>
          </p:cNvPr>
          <p:cNvSpPr/>
          <p:nvPr/>
        </p:nvSpPr>
        <p:spPr>
          <a:xfrm>
            <a:off x="8387649" y="4406543"/>
            <a:ext cx="3201747" cy="646176"/>
          </a:xfrm>
          <a:prstGeom prst="homePlat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Desirable topology (shape) of feature manifolds</a:t>
            </a:r>
            <a:endParaRPr kumimoji="1" lang="zh-SG" altLang="en-US" dirty="0">
              <a:solidFill>
                <a:schemeClr val="tx1"/>
              </a:solidFill>
              <a:latin typeface="Quattrocento" panose="02020502030000000404" pitchFamily="18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ABAEC3A-EE36-AEE2-AED4-E800A3A0DB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5262" y="1206002"/>
            <a:ext cx="3009239" cy="148982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3FD39C12-C5E5-F9B5-04C2-DC8AD84D2818}"/>
              </a:ext>
            </a:extLst>
          </p:cNvPr>
          <p:cNvSpPr txBox="1"/>
          <p:nvPr/>
        </p:nvSpPr>
        <p:spPr>
          <a:xfrm>
            <a:off x="8351609" y="2639455"/>
            <a:ext cx="1633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classification</a:t>
            </a:r>
            <a:endParaRPr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CC81B7A-AE1F-1D8B-D752-D4BBCD5EA54A}"/>
              </a:ext>
            </a:extLst>
          </p:cNvPr>
          <p:cNvSpPr txBox="1"/>
          <p:nvPr/>
        </p:nvSpPr>
        <p:spPr>
          <a:xfrm>
            <a:off x="9949360" y="2639455"/>
            <a:ext cx="1411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regression</a:t>
            </a:r>
            <a:endParaRPr lang="zh-SG" altLang="en-US" dirty="0">
              <a:latin typeface="Quattrocento" panose="020205020300000004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F9299BA-D72D-1B33-15C0-0E49396FF2EB}"/>
              </a:ext>
            </a:extLst>
          </p:cNvPr>
          <p:cNvSpPr/>
          <p:nvPr/>
        </p:nvSpPr>
        <p:spPr>
          <a:xfrm>
            <a:off x="427421" y="158851"/>
            <a:ext cx="11172563" cy="6189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My research </a:t>
            </a:r>
            <a:r>
              <a:rPr kumimoji="1" lang="en-US" altLang="zh-SG" b="1" dirty="0">
                <a:solidFill>
                  <a:schemeClr val="tx1"/>
                </a:solidFill>
                <a:latin typeface="Quattrocento" panose="02020502030000000404" pitchFamily="18" charset="0"/>
              </a:rPr>
              <a:t>aims </a:t>
            </a:r>
            <a:r>
              <a:rPr kumimoji="1" lang="en-US" altLang="zh-SG" dirty="0">
                <a:solidFill>
                  <a:schemeClr val="tx1"/>
                </a:solidFill>
                <a:latin typeface="Quattrocento" panose="02020502030000000404" pitchFamily="18" charset="0"/>
              </a:rPr>
              <a:t>to enhance the performance of regression problems, with a particular focus on regression representation and its difference from classification representation.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3A10B70D-4CCE-9D09-7CC2-161BA3806A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39916" y="1471884"/>
            <a:ext cx="588337" cy="758051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762D646-AA3F-1E20-06C7-CC0AB9F497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7277" y="1471884"/>
            <a:ext cx="606440" cy="758051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9762BD39-F24C-B23A-99FB-CEF50DAC34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5953" y="1467279"/>
            <a:ext cx="588335" cy="76265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FBDA67C-55B2-A278-600D-FC9A7BC2BDA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79086" y="1467279"/>
            <a:ext cx="656732" cy="762656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296FA85A-EAF0-DD27-EF94-8FC5AC618D1B}"/>
              </a:ext>
            </a:extLst>
          </p:cNvPr>
          <p:cNvSpPr txBox="1"/>
          <p:nvPr/>
        </p:nvSpPr>
        <p:spPr>
          <a:xfrm>
            <a:off x="5529367" y="2239620"/>
            <a:ext cx="345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3</a:t>
            </a:r>
            <a:endParaRPr lang="zh-SG" altLang="en-US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F598D30-155C-C1DE-A816-A7972463AC2B}"/>
              </a:ext>
            </a:extLst>
          </p:cNvPr>
          <p:cNvSpPr txBox="1"/>
          <p:nvPr/>
        </p:nvSpPr>
        <p:spPr>
          <a:xfrm>
            <a:off x="6155130" y="2239619"/>
            <a:ext cx="463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12</a:t>
            </a:r>
            <a:endParaRPr lang="zh-SG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841E9F1-1CA2-7C32-C271-7E9E44841CE5}"/>
              </a:ext>
            </a:extLst>
          </p:cNvPr>
          <p:cNvSpPr txBox="1"/>
          <p:nvPr/>
        </p:nvSpPr>
        <p:spPr>
          <a:xfrm>
            <a:off x="6851297" y="2239619"/>
            <a:ext cx="51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36</a:t>
            </a:r>
            <a:endParaRPr lang="zh-SG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1707513-3E0C-724C-1B65-DB7E92E73E7B}"/>
              </a:ext>
            </a:extLst>
          </p:cNvPr>
          <p:cNvSpPr txBox="1"/>
          <p:nvPr/>
        </p:nvSpPr>
        <p:spPr>
          <a:xfrm>
            <a:off x="7548629" y="2241773"/>
            <a:ext cx="51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52</a:t>
            </a:r>
            <a:endParaRPr lang="zh-SG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39A7FFF0-4720-7BB2-F09F-28D9A5C622A8}"/>
              </a:ext>
            </a:extLst>
          </p:cNvPr>
          <p:cNvSpPr/>
          <p:nvPr/>
        </p:nvSpPr>
        <p:spPr>
          <a:xfrm>
            <a:off x="5506025" y="2411463"/>
            <a:ext cx="96480" cy="964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AFB66A7C-AE93-481B-BA67-D1384B4B1BAB}"/>
              </a:ext>
            </a:extLst>
          </p:cNvPr>
          <p:cNvSpPr/>
          <p:nvPr/>
        </p:nvSpPr>
        <p:spPr>
          <a:xfrm>
            <a:off x="6089781" y="2399735"/>
            <a:ext cx="96480" cy="9648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D60906D-8FBE-0C3D-DE78-2947B3E1A6B5}"/>
              </a:ext>
            </a:extLst>
          </p:cNvPr>
          <p:cNvSpPr/>
          <p:nvPr/>
        </p:nvSpPr>
        <p:spPr>
          <a:xfrm>
            <a:off x="6802349" y="2412576"/>
            <a:ext cx="96480" cy="964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35997685-CED3-45AC-FA4A-79F3EDFE5FB0}"/>
              </a:ext>
            </a:extLst>
          </p:cNvPr>
          <p:cNvSpPr/>
          <p:nvPr/>
        </p:nvSpPr>
        <p:spPr>
          <a:xfrm>
            <a:off x="7491748" y="2401712"/>
            <a:ext cx="96480" cy="964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65E6BBD-49F5-6DE4-211B-728EE885B04B}"/>
              </a:ext>
            </a:extLst>
          </p:cNvPr>
          <p:cNvGrpSpPr/>
          <p:nvPr/>
        </p:nvGrpSpPr>
        <p:grpSpPr>
          <a:xfrm>
            <a:off x="5889336" y="2649488"/>
            <a:ext cx="1642161" cy="758051"/>
            <a:chOff x="6857100" y="2077437"/>
            <a:chExt cx="1231621" cy="568538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89B52BDC-F4BB-208D-2D36-3FA1E1AF6186}"/>
                </a:ext>
              </a:extLst>
            </p:cNvPr>
            <p:cNvGrpSpPr/>
            <p:nvPr/>
          </p:nvGrpSpPr>
          <p:grpSpPr>
            <a:xfrm>
              <a:off x="6857100" y="2077437"/>
              <a:ext cx="1231621" cy="568538"/>
              <a:chOff x="5338120" y="2019031"/>
              <a:chExt cx="3426940" cy="1581936"/>
            </a:xfrm>
          </p:grpSpPr>
          <p:sp>
            <p:nvSpPr>
              <p:cNvPr id="55" name="任意形状 54">
                <a:extLst>
                  <a:ext uri="{FF2B5EF4-FFF2-40B4-BE49-F238E27FC236}">
                    <a16:creationId xmlns:a16="http://schemas.microsoft.com/office/drawing/2014/main" id="{3308E4B7-594A-1FF3-DB98-EA75D02F757C}"/>
                  </a:ext>
                </a:extLst>
              </p:cNvPr>
              <p:cNvSpPr/>
              <p:nvPr/>
            </p:nvSpPr>
            <p:spPr>
              <a:xfrm>
                <a:off x="5338120" y="2019031"/>
                <a:ext cx="3138616" cy="804772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sp>
            <p:nvSpPr>
              <p:cNvPr id="56" name="任意形状 55">
                <a:extLst>
                  <a:ext uri="{FF2B5EF4-FFF2-40B4-BE49-F238E27FC236}">
                    <a16:creationId xmlns:a16="http://schemas.microsoft.com/office/drawing/2014/main" id="{A5826EF3-0820-D5BC-C373-392C21DF9567}"/>
                  </a:ext>
                </a:extLst>
              </p:cNvPr>
              <p:cNvSpPr/>
              <p:nvPr/>
            </p:nvSpPr>
            <p:spPr>
              <a:xfrm>
                <a:off x="5626444" y="2796195"/>
                <a:ext cx="3138616" cy="804772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cxnSp>
            <p:nvCxnSpPr>
              <p:cNvPr id="57" name="直线连接符 56">
                <a:extLst>
                  <a:ext uri="{FF2B5EF4-FFF2-40B4-BE49-F238E27FC236}">
                    <a16:creationId xmlns:a16="http://schemas.microsoft.com/office/drawing/2014/main" id="{CBA4076D-65E7-E686-B909-63EAD85E6CF1}"/>
                  </a:ext>
                </a:extLst>
              </p:cNvPr>
              <p:cNvCxnSpPr>
                <a:cxnSpLocks/>
                <a:stCxn id="55" idx="0"/>
                <a:endCxn id="56" idx="0"/>
              </p:cNvCxnSpPr>
              <p:nvPr/>
            </p:nvCxnSpPr>
            <p:spPr>
              <a:xfrm>
                <a:off x="5338120" y="2288492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8" name="直线连接符 57">
                <a:extLst>
                  <a:ext uri="{FF2B5EF4-FFF2-40B4-BE49-F238E27FC236}">
                    <a16:creationId xmlns:a16="http://schemas.microsoft.com/office/drawing/2014/main" id="{533BD270-2626-6596-BEA1-2FD731DFFC93}"/>
                  </a:ext>
                </a:extLst>
              </p:cNvPr>
              <p:cNvCxnSpPr>
                <a:cxnSpLocks/>
                <a:stCxn id="55" idx="3"/>
                <a:endCxn id="56" idx="3"/>
              </p:cNvCxnSpPr>
              <p:nvPr/>
            </p:nvCxnSpPr>
            <p:spPr>
              <a:xfrm>
                <a:off x="8476736" y="2214351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59" name="直线连接符 58">
                <a:extLst>
                  <a:ext uri="{FF2B5EF4-FFF2-40B4-BE49-F238E27FC236}">
                    <a16:creationId xmlns:a16="http://schemas.microsoft.com/office/drawing/2014/main" id="{217FECAC-C526-478E-73A3-A29FA9F23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2753" y="2787659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0" name="直线连接符 59">
                <a:extLst>
                  <a:ext uri="{FF2B5EF4-FFF2-40B4-BE49-F238E27FC236}">
                    <a16:creationId xmlns:a16="http://schemas.microsoft.com/office/drawing/2014/main" id="{AA304112-4749-3AE4-F434-51BF5FCA8D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1526" y="2365828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1" name="直线连接符 60">
                <a:extLst>
                  <a:ext uri="{FF2B5EF4-FFF2-40B4-BE49-F238E27FC236}">
                    <a16:creationId xmlns:a16="http://schemas.microsoft.com/office/drawing/2014/main" id="{09D7A39C-5DF4-89F9-D231-51A549FCA9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3983" y="2019031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9EB78C48-D4A9-D449-7746-EECD2E9245CE}"/>
                </a:ext>
              </a:extLst>
            </p:cNvPr>
            <p:cNvSpPr/>
            <p:nvPr/>
          </p:nvSpPr>
          <p:spPr>
            <a:xfrm>
              <a:off x="7025159" y="2407322"/>
              <a:ext cx="72360" cy="723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698A1F9A-A281-7E9A-C868-59620F42FE96}"/>
                </a:ext>
              </a:extLst>
            </p:cNvPr>
            <p:cNvSpPr/>
            <p:nvPr/>
          </p:nvSpPr>
          <p:spPr>
            <a:xfrm>
              <a:off x="7282821" y="2425286"/>
              <a:ext cx="72360" cy="7236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8B90A728-DDFB-1EE9-B2D8-F5BC19A766AC}"/>
                </a:ext>
              </a:extLst>
            </p:cNvPr>
            <p:cNvSpPr/>
            <p:nvPr/>
          </p:nvSpPr>
          <p:spPr>
            <a:xfrm>
              <a:off x="7524721" y="2230276"/>
              <a:ext cx="72360" cy="723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A1C985E9-98E1-A8A6-0444-A62ACD58531F}"/>
                </a:ext>
              </a:extLst>
            </p:cNvPr>
            <p:cNvSpPr/>
            <p:nvPr/>
          </p:nvSpPr>
          <p:spPr>
            <a:xfrm>
              <a:off x="7856082" y="2230276"/>
              <a:ext cx="72360" cy="723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DA30E753-6599-D3E5-1292-AFDB5FB68447}"/>
              </a:ext>
            </a:extLst>
          </p:cNvPr>
          <p:cNvSpPr txBox="1"/>
          <p:nvPr/>
        </p:nvSpPr>
        <p:spPr>
          <a:xfrm>
            <a:off x="5362394" y="3323199"/>
            <a:ext cx="629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SG" dirty="0">
                <a:latin typeface="Quattrocento" panose="02020502030000000404" pitchFamily="18" charset="0"/>
              </a:rPr>
              <a:t>VS. </a:t>
            </a:r>
            <a:endParaRPr lang="zh-SG" altLang="en-US" dirty="0"/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77B3CC8B-54F0-5402-F349-6335A3CE9019}"/>
              </a:ext>
            </a:extLst>
          </p:cNvPr>
          <p:cNvGrpSpPr/>
          <p:nvPr/>
        </p:nvGrpSpPr>
        <p:grpSpPr>
          <a:xfrm>
            <a:off x="6013702" y="3478747"/>
            <a:ext cx="1642161" cy="758051"/>
            <a:chOff x="6912585" y="2649043"/>
            <a:chExt cx="1231621" cy="568538"/>
          </a:xfrm>
        </p:grpSpPr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CE343DF6-C178-31B6-9149-0DEF5EC6B690}"/>
                </a:ext>
              </a:extLst>
            </p:cNvPr>
            <p:cNvGrpSpPr/>
            <p:nvPr/>
          </p:nvGrpSpPr>
          <p:grpSpPr>
            <a:xfrm>
              <a:off x="6912585" y="2649043"/>
              <a:ext cx="1231621" cy="568538"/>
              <a:chOff x="5338120" y="2019031"/>
              <a:chExt cx="3426940" cy="1581936"/>
            </a:xfrm>
          </p:grpSpPr>
          <p:sp>
            <p:nvSpPr>
              <p:cNvPr id="69" name="任意形状 68">
                <a:extLst>
                  <a:ext uri="{FF2B5EF4-FFF2-40B4-BE49-F238E27FC236}">
                    <a16:creationId xmlns:a16="http://schemas.microsoft.com/office/drawing/2014/main" id="{A05A38CF-8041-6243-4FAB-3DD6D713C3DA}"/>
                  </a:ext>
                </a:extLst>
              </p:cNvPr>
              <p:cNvSpPr/>
              <p:nvPr/>
            </p:nvSpPr>
            <p:spPr>
              <a:xfrm>
                <a:off x="5338120" y="2019031"/>
                <a:ext cx="3138616" cy="804772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sp>
            <p:nvSpPr>
              <p:cNvPr id="70" name="任意形状 69">
                <a:extLst>
                  <a:ext uri="{FF2B5EF4-FFF2-40B4-BE49-F238E27FC236}">
                    <a16:creationId xmlns:a16="http://schemas.microsoft.com/office/drawing/2014/main" id="{3DDBE301-45D8-808F-2456-7F86E7F25016}"/>
                  </a:ext>
                </a:extLst>
              </p:cNvPr>
              <p:cNvSpPr/>
              <p:nvPr/>
            </p:nvSpPr>
            <p:spPr>
              <a:xfrm>
                <a:off x="5626444" y="2796195"/>
                <a:ext cx="3138616" cy="804772"/>
              </a:xfrm>
              <a:custGeom>
                <a:avLst/>
                <a:gdLst>
                  <a:gd name="connsiteX0" fmla="*/ 0 w 3138616"/>
                  <a:gd name="connsiteY0" fmla="*/ 269461 h 804772"/>
                  <a:gd name="connsiteX1" fmla="*/ 951470 w 3138616"/>
                  <a:gd name="connsiteY1" fmla="*/ 800801 h 804772"/>
                  <a:gd name="connsiteX2" fmla="*/ 1952367 w 3138616"/>
                  <a:gd name="connsiteY2" fmla="*/ 22325 h 804772"/>
                  <a:gd name="connsiteX3" fmla="*/ 3138616 w 3138616"/>
                  <a:gd name="connsiteY3" fmla="*/ 195320 h 804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38616" h="804772">
                    <a:moveTo>
                      <a:pt x="0" y="269461"/>
                    </a:moveTo>
                    <a:cubicBezTo>
                      <a:pt x="313038" y="555725"/>
                      <a:pt x="626076" y="841990"/>
                      <a:pt x="951470" y="800801"/>
                    </a:cubicBezTo>
                    <a:cubicBezTo>
                      <a:pt x="1276864" y="759612"/>
                      <a:pt x="1587843" y="123238"/>
                      <a:pt x="1952367" y="22325"/>
                    </a:cubicBezTo>
                    <a:cubicBezTo>
                      <a:pt x="2316891" y="-78588"/>
                      <a:pt x="3138616" y="195320"/>
                      <a:pt x="3138616" y="195320"/>
                    </a:cubicBezTo>
                  </a:path>
                </a:pathLst>
              </a:cu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SG" altLang="en-US"/>
              </a:p>
            </p:txBody>
          </p:sp>
          <p:cxnSp>
            <p:nvCxnSpPr>
              <p:cNvPr id="71" name="直线连接符 70">
                <a:extLst>
                  <a:ext uri="{FF2B5EF4-FFF2-40B4-BE49-F238E27FC236}">
                    <a16:creationId xmlns:a16="http://schemas.microsoft.com/office/drawing/2014/main" id="{EB652902-3B31-7AE7-B4C6-85E07C179CF5}"/>
                  </a:ext>
                </a:extLst>
              </p:cNvPr>
              <p:cNvCxnSpPr>
                <a:cxnSpLocks/>
                <a:stCxn id="69" idx="0"/>
                <a:endCxn id="70" idx="0"/>
              </p:cNvCxnSpPr>
              <p:nvPr/>
            </p:nvCxnSpPr>
            <p:spPr>
              <a:xfrm>
                <a:off x="5338120" y="2288492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2" name="直线连接符 71">
                <a:extLst>
                  <a:ext uri="{FF2B5EF4-FFF2-40B4-BE49-F238E27FC236}">
                    <a16:creationId xmlns:a16="http://schemas.microsoft.com/office/drawing/2014/main" id="{FC1606C9-8D9B-4F0B-BDE8-D87D02A7F7E5}"/>
                  </a:ext>
                </a:extLst>
              </p:cNvPr>
              <p:cNvCxnSpPr>
                <a:cxnSpLocks/>
                <a:stCxn id="69" idx="3"/>
                <a:endCxn id="70" idx="3"/>
              </p:cNvCxnSpPr>
              <p:nvPr/>
            </p:nvCxnSpPr>
            <p:spPr>
              <a:xfrm>
                <a:off x="8476736" y="2214351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3" name="直线连接符 72">
                <a:extLst>
                  <a:ext uri="{FF2B5EF4-FFF2-40B4-BE49-F238E27FC236}">
                    <a16:creationId xmlns:a16="http://schemas.microsoft.com/office/drawing/2014/main" id="{E180E18E-BDD6-7E52-EB8D-610A6F27C2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2753" y="2787659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4" name="直线连接符 73">
                <a:extLst>
                  <a:ext uri="{FF2B5EF4-FFF2-40B4-BE49-F238E27FC236}">
                    <a16:creationId xmlns:a16="http://schemas.microsoft.com/office/drawing/2014/main" id="{F5773899-9D5E-27FB-9A64-32CE9C93E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1526" y="2365828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5" name="直线连接符 74">
                <a:extLst>
                  <a:ext uri="{FF2B5EF4-FFF2-40B4-BE49-F238E27FC236}">
                    <a16:creationId xmlns:a16="http://schemas.microsoft.com/office/drawing/2014/main" id="{8616FBD8-4848-6DC5-9796-C1F955B529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3983" y="2019031"/>
                <a:ext cx="288324" cy="777164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76CF36B2-B58C-FA1C-D135-6075F25279E0}"/>
                </a:ext>
              </a:extLst>
            </p:cNvPr>
            <p:cNvSpPr/>
            <p:nvPr/>
          </p:nvSpPr>
          <p:spPr>
            <a:xfrm>
              <a:off x="7340447" y="3004722"/>
              <a:ext cx="72360" cy="7236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C389FD6B-3605-DA23-ECA5-F5862385400D}"/>
                </a:ext>
              </a:extLst>
            </p:cNvPr>
            <p:cNvSpPr/>
            <p:nvPr/>
          </p:nvSpPr>
          <p:spPr>
            <a:xfrm>
              <a:off x="7608333" y="2799850"/>
              <a:ext cx="72360" cy="723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67" name="椭圆 66">
              <a:extLst>
                <a:ext uri="{FF2B5EF4-FFF2-40B4-BE49-F238E27FC236}">
                  <a16:creationId xmlns:a16="http://schemas.microsoft.com/office/drawing/2014/main" id="{E36A1BE8-11E5-CBAE-74E7-06B7993DC49F}"/>
                </a:ext>
              </a:extLst>
            </p:cNvPr>
            <p:cNvSpPr/>
            <p:nvPr/>
          </p:nvSpPr>
          <p:spPr>
            <a:xfrm>
              <a:off x="7043755" y="2975005"/>
              <a:ext cx="72360" cy="7236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8C834C24-1AA8-29E0-81D5-190A304D0A62}"/>
                </a:ext>
              </a:extLst>
            </p:cNvPr>
            <p:cNvSpPr/>
            <p:nvPr/>
          </p:nvSpPr>
          <p:spPr>
            <a:xfrm>
              <a:off x="7888808" y="2773391"/>
              <a:ext cx="72360" cy="723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SG" altLang="en-US"/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B210C54B-FBE8-C31A-517D-F2573E0B45B3}"/>
              </a:ext>
            </a:extLst>
          </p:cNvPr>
          <p:cNvSpPr txBox="1"/>
          <p:nvPr/>
        </p:nvSpPr>
        <p:spPr>
          <a:xfrm>
            <a:off x="8408950" y="3082231"/>
            <a:ext cx="305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Quattrocento" panose="02020502030000000404" pitchFamily="18" charset="0"/>
              </a:rPr>
              <a:t>Different topology (shape): 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F359F13F-FBE5-05A3-D3AF-BA113D8DFC6A}"/>
              </a:ext>
            </a:extLst>
          </p:cNvPr>
          <p:cNvSpPr txBox="1"/>
          <p:nvPr/>
        </p:nvSpPr>
        <p:spPr>
          <a:xfrm>
            <a:off x="8326555" y="3496709"/>
            <a:ext cx="3534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>
                <a:latin typeface="Quattrocento" panose="02020502030000000404" pitchFamily="18" charset="0"/>
              </a:rPr>
              <a:t>- Classification: disconnected</a:t>
            </a:r>
          </a:p>
          <a:p>
            <a:r>
              <a:rPr lang="en-US" altLang="zh-SG" dirty="0">
                <a:latin typeface="Quattrocento" panose="02020502030000000404" pitchFamily="18" charset="0"/>
              </a:rPr>
              <a:t>- Regression: connected </a:t>
            </a:r>
          </a:p>
        </p:txBody>
      </p:sp>
      <p:sp>
        <p:nvSpPr>
          <p:cNvPr id="79" name="灯片编号占位符 11">
            <a:extLst>
              <a:ext uri="{FF2B5EF4-FFF2-40B4-BE49-F238E27FC236}">
                <a16:creationId xmlns:a16="http://schemas.microsoft.com/office/drawing/2014/main" id="{73F4C1C1-A164-731D-5CA2-59E28FB7E6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</p:spPr>
        <p:txBody>
          <a:bodyPr/>
          <a:lstStyle/>
          <a:p>
            <a:fld id="{00000000-1234-1234-1234-123412341234}" type="slidenum">
              <a:rPr lang="en-GB" sz="1800" smtClean="0"/>
              <a:pPr/>
              <a:t>7</a:t>
            </a:fld>
            <a:endParaRPr lang="en-GB" sz="18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2F23EEF-C07F-2B10-1299-60D7B75CB3D2}"/>
              </a:ext>
            </a:extLst>
          </p:cNvPr>
          <p:cNvSpPr/>
          <p:nvPr/>
        </p:nvSpPr>
        <p:spPr>
          <a:xfrm>
            <a:off x="282792" y="59125"/>
            <a:ext cx="11481787" cy="74957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0810E43-D6BF-2248-C7E6-965F866A2A74}"/>
              </a:ext>
            </a:extLst>
          </p:cNvPr>
          <p:cNvSpPr/>
          <p:nvPr/>
        </p:nvSpPr>
        <p:spPr>
          <a:xfrm>
            <a:off x="5187920" y="830113"/>
            <a:ext cx="6590899" cy="59647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2400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B585A64-01AD-EB2F-3007-9128A9386A96}"/>
              </a:ext>
            </a:extLst>
          </p:cNvPr>
          <p:cNvSpPr/>
          <p:nvPr/>
        </p:nvSpPr>
        <p:spPr>
          <a:xfrm>
            <a:off x="361311" y="5240334"/>
            <a:ext cx="5042140" cy="15476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2400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34251CD-5C36-6C16-A26B-82AAD8275819}"/>
              </a:ext>
            </a:extLst>
          </p:cNvPr>
          <p:cNvSpPr/>
          <p:nvPr/>
        </p:nvSpPr>
        <p:spPr>
          <a:xfrm>
            <a:off x="364223" y="824446"/>
            <a:ext cx="1530645" cy="44049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27097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7FA20267-93C4-916C-913F-454C4B88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8</a:t>
            </a:fld>
            <a:endParaRPr lang="en-SG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8ABF03BA-79AA-41A7-5AA6-58E7FE7B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1" y="116212"/>
            <a:ext cx="10515600" cy="810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Quattrocento" panose="02020502030000000404" pitchFamily="18" charset="0"/>
                <a:cs typeface="Times New Roman" panose="02020603050405020304" pitchFamily="18" charset="0"/>
              </a:rPr>
              <a:t>Related Works – Task-Specific Reasons</a:t>
            </a:r>
            <a:endParaRPr lang="en-SG" sz="3600" b="1" dirty="0">
              <a:latin typeface="Quattrocento" panose="020205020300000004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1ABDD6C-00F9-A855-94F5-D2F44D4D31BD}"/>
              </a:ext>
            </a:extLst>
          </p:cNvPr>
          <p:cNvSpPr txBox="1">
            <a:spLocks/>
          </p:cNvSpPr>
          <p:nvPr/>
        </p:nvSpPr>
        <p:spPr>
          <a:xfrm>
            <a:off x="382516" y="1339141"/>
            <a:ext cx="11426967" cy="50172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200" dirty="0">
                <a:latin typeface="Quattrocento" panose="02020502030000000404" pitchFamily="18" charset="0"/>
              </a:rPr>
              <a:t>Task-specific reasons why classification outperforms regression</a:t>
            </a:r>
          </a:p>
          <a:p>
            <a:pPr marL="457200" indent="-457200">
              <a:lnSpc>
                <a:spcPct val="150000"/>
              </a:lnSpc>
            </a:pPr>
            <a:r>
              <a:rPr lang="en-US" sz="2200" b="1" dirty="0">
                <a:latin typeface="Quattrocento" panose="02020502030000000404" pitchFamily="18" charset="0"/>
              </a:rPr>
              <a:t>Depth estimation [1]: </a:t>
            </a:r>
            <a:r>
              <a:rPr lang="en-US" sz="2200" dirty="0">
                <a:latin typeface="Quattrocento" panose="02020502030000000404" pitchFamily="18" charset="0"/>
              </a:rPr>
              <a:t>predicting depth ranges is easier.</a:t>
            </a:r>
          </a:p>
          <a:p>
            <a:pPr marL="457200" indent="-457200">
              <a:lnSpc>
                <a:spcPct val="150000"/>
              </a:lnSpc>
            </a:pPr>
            <a:r>
              <a:rPr lang="en-US" sz="2200" b="1" dirty="0">
                <a:latin typeface="Quattrocento" panose="02020502030000000404" pitchFamily="18" charset="0"/>
              </a:rPr>
              <a:t>Pose estimation [2]</a:t>
            </a:r>
            <a:r>
              <a:rPr lang="en-US" sz="2200" dirty="0">
                <a:latin typeface="Quattrocento" panose="02020502030000000404" pitchFamily="18" charset="0"/>
              </a:rPr>
              <a:t>: gradients are problematic or uninformative. </a:t>
            </a:r>
          </a:p>
          <a:p>
            <a:pPr marL="457200" indent="-457200">
              <a:lnSpc>
                <a:spcPct val="150000"/>
              </a:lnSpc>
            </a:pPr>
            <a:r>
              <a:rPr lang="en-US" sz="2200" b="1" dirty="0">
                <a:latin typeface="Quattrocento" panose="02020502030000000404" pitchFamily="18" charset="0"/>
              </a:rPr>
              <a:t>Local counting [3]</a:t>
            </a:r>
            <a:r>
              <a:rPr lang="en-US" sz="2200" dirty="0">
                <a:latin typeface="Quattrocento" panose="02020502030000000404" pitchFamily="18" charset="0"/>
              </a:rPr>
              <a:t>: ground truth labels are imprecise.</a:t>
            </a:r>
            <a:br>
              <a:rPr lang="en-US" sz="2200" dirty="0">
                <a:latin typeface="Quattrocento" panose="02020502030000000404" pitchFamily="18" charset="0"/>
              </a:rPr>
            </a:br>
            <a:endParaRPr lang="en-US" sz="2200" dirty="0">
              <a:solidFill>
                <a:srgbClr val="C00000"/>
              </a:solidFill>
              <a:latin typeface="Quattrocento" panose="020205020300000004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C520AD-308F-F2E6-2FA4-78CECAFB95FD}"/>
              </a:ext>
            </a:extLst>
          </p:cNvPr>
          <p:cNvSpPr txBox="1"/>
          <p:nvPr/>
        </p:nvSpPr>
        <p:spPr>
          <a:xfrm>
            <a:off x="-2241" y="6304002"/>
            <a:ext cx="933449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sz="1000" dirty="0">
                <a:latin typeface="Quattrocento" panose="02020502030000000404" pitchFamily="18" charset="0"/>
              </a:rPr>
              <a:t>[</a:t>
            </a:r>
            <a:r>
              <a:rPr lang="en-US" altLang="zh-CN" sz="1000" dirty="0">
                <a:latin typeface="Quattrocento" panose="02020502030000000404" pitchFamily="18" charset="0"/>
              </a:rPr>
              <a:t>1</a:t>
            </a:r>
            <a:r>
              <a:rPr lang="en-US" altLang="zh-SG" sz="1000" dirty="0">
                <a:latin typeface="Quattrocento" panose="02020502030000000404" pitchFamily="18" charset="0"/>
              </a:rPr>
              <a:t>] Cao et al. Estimating depth from monocular images as classification using fully convolution residual networks. TCSV. 2017</a:t>
            </a:r>
          </a:p>
          <a:p>
            <a:r>
              <a:rPr lang="en-SG" altLang="zh-SG" sz="1000" dirty="0">
                <a:latin typeface="Quattrocento" panose="02020502030000000404" pitchFamily="18" charset="0"/>
              </a:rPr>
              <a:t>[2] K. Gu &amp; A. Yao. Dive Deeper Into Integral Pose Regression. ICLR. 2022</a:t>
            </a:r>
          </a:p>
          <a:p>
            <a:r>
              <a:rPr lang="en-US" altLang="zh-SG" sz="1000" dirty="0">
                <a:latin typeface="Quattrocento" panose="02020502030000000404" pitchFamily="18" charset="0"/>
              </a:rPr>
              <a:t>[3] </a:t>
            </a:r>
            <a:r>
              <a:rPr lang="en-SG" altLang="zh-SG" sz="1000" dirty="0">
                <a:latin typeface="Quattrocento" panose="02020502030000000404" pitchFamily="18" charset="0"/>
              </a:rPr>
              <a:t>H. </a:t>
            </a:r>
            <a:r>
              <a:rPr lang="en-SG" altLang="zh-SG" sz="1000" dirty="0" err="1">
                <a:latin typeface="Quattrocento" panose="02020502030000000404" pitchFamily="18" charset="0"/>
              </a:rPr>
              <a:t>Xiong</a:t>
            </a:r>
            <a:r>
              <a:rPr lang="en-SG" altLang="zh-SG" sz="1000" dirty="0">
                <a:latin typeface="Quattrocento" panose="02020502030000000404" pitchFamily="18" charset="0"/>
              </a:rPr>
              <a:t> &amp; A. Yao. Discrete-Constrained Regression for Local Counting Models. ECCV. 2022</a:t>
            </a:r>
            <a:endParaRPr lang="zh-SG" altLang="en-US" sz="1000" dirty="0">
              <a:latin typeface="Quattrocento" panose="020205020300000004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ADAC74-C27C-EBD7-EAC6-3FCB0B9B0A9E}"/>
              </a:ext>
            </a:extLst>
          </p:cNvPr>
          <p:cNvSpPr txBox="1"/>
          <p:nvPr/>
        </p:nvSpPr>
        <p:spPr>
          <a:xfrm>
            <a:off x="440761" y="4468016"/>
            <a:ext cx="60982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sz="2200" dirty="0">
                <a:solidFill>
                  <a:srgbClr val="C00000"/>
                </a:solidFill>
                <a:latin typeface="Quattrocento" panose="02020502030000000404" pitchFamily="18" charset="0"/>
              </a:rPr>
              <a:t>Anything deeper that is </a:t>
            </a:r>
            <a:r>
              <a:rPr lang="en-US" altLang="zh-SG" sz="2200" b="1" dirty="0">
                <a:solidFill>
                  <a:srgbClr val="C00000"/>
                </a:solidFill>
                <a:latin typeface="Quattrocento" panose="02020502030000000404" pitchFamily="18" charset="0"/>
              </a:rPr>
              <a:t>not</a:t>
            </a:r>
            <a:r>
              <a:rPr lang="en-US" altLang="zh-SG" sz="2200" dirty="0">
                <a:solidFill>
                  <a:srgbClr val="C00000"/>
                </a:solidFill>
                <a:latin typeface="Quattrocento" panose="02020502030000000404" pitchFamily="18" charset="0"/>
              </a:rPr>
              <a:t> task specific?</a:t>
            </a:r>
            <a:endParaRPr lang="zh-SG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73098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7FA20267-93C4-916C-913F-454C4B88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16A89-B7C7-4E33-8520-CD839058CEAD}" type="slidenum">
              <a:rPr lang="en-SG" smtClean="0"/>
              <a:t>9</a:t>
            </a:fld>
            <a:endParaRPr lang="en-SG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8ABF03BA-79AA-41A7-5AA6-58E7FE7BB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1" y="116212"/>
            <a:ext cx="10515600" cy="8104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Quattrocento" panose="02020502030000000404" pitchFamily="18" charset="0"/>
                <a:cs typeface="Times New Roman" panose="02020603050405020304" pitchFamily="18" charset="0"/>
              </a:rPr>
              <a:t>Classification </a:t>
            </a:r>
            <a:r>
              <a:rPr lang="en-US" altLang="zh-SG" sz="3600" b="1" dirty="0">
                <a:latin typeface="Quattrocento" panose="02020502030000000404" pitchFamily="18" charset="0"/>
                <a:cs typeface="Times New Roman" panose="02020603050405020304" pitchFamily="18" charset="0"/>
              </a:rPr>
              <a:t>Feature Space </a:t>
            </a:r>
            <a:endParaRPr lang="en-SG" sz="3600" b="1" dirty="0">
              <a:latin typeface="Quattrocento" panose="020205020300000004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 descr="手机屏幕的截图&#10;&#10;中度可信度描述已自动生成">
            <a:extLst>
              <a:ext uri="{FF2B5EF4-FFF2-40B4-BE49-F238E27FC236}">
                <a16:creationId xmlns:a16="http://schemas.microsoft.com/office/drawing/2014/main" id="{3AB4E6BC-199C-F820-F9D7-69C726A87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64" y="3063787"/>
            <a:ext cx="8071736" cy="2013823"/>
          </a:xfrm>
          <a:prstGeom prst="rect">
            <a:avLst/>
          </a:prstGeom>
        </p:spPr>
      </p:pic>
      <p:sp>
        <p:nvSpPr>
          <p:cNvPr id="2" name="TextBox 43">
            <a:extLst>
              <a:ext uri="{FF2B5EF4-FFF2-40B4-BE49-F238E27FC236}">
                <a16:creationId xmlns:a16="http://schemas.microsoft.com/office/drawing/2014/main" id="{BCC5498E-5495-8252-796A-6FFE878B8487}"/>
              </a:ext>
            </a:extLst>
          </p:cNvPr>
          <p:cNvSpPr txBox="1"/>
          <p:nvPr/>
        </p:nvSpPr>
        <p:spPr>
          <a:xfrm>
            <a:off x="675364" y="1112756"/>
            <a:ext cx="10864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Quattrocento" panose="02020502030000000404" pitchFamily="18" charset="0"/>
              </a:rPr>
              <a:t>The entropy of the feature space H(Z) is proportional to the feature distances [1]: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2E3289-D41D-99CE-D58C-673B19C2EAA4}"/>
              </a:ext>
            </a:extLst>
          </p:cNvPr>
          <p:cNvSpPr txBox="1"/>
          <p:nvPr/>
        </p:nvSpPr>
        <p:spPr>
          <a:xfrm>
            <a:off x="0" y="6472659"/>
            <a:ext cx="8287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sz="1000" dirty="0">
                <a:latin typeface="Quattrocento" panose="02020502030000000404" pitchFamily="18" charset="0"/>
              </a:rPr>
              <a:t>[</a:t>
            </a:r>
            <a:r>
              <a:rPr lang="en-US" altLang="zh-CN" sz="1000" dirty="0">
                <a:latin typeface="Quattrocento" panose="02020502030000000404" pitchFamily="18" charset="0"/>
              </a:rPr>
              <a:t>1] </a:t>
            </a:r>
            <a:r>
              <a:rPr lang="en-US" altLang="zh-SG" sz="1000" dirty="0">
                <a:latin typeface="Quattrocento" panose="02020502030000000404" pitchFamily="18" charset="0"/>
              </a:rPr>
              <a:t>Lev et al. Ica based on a smooth estimation of the differential entropy. NIPS. 2008</a:t>
            </a:r>
          </a:p>
          <a:p>
            <a:r>
              <a:rPr lang="en-US" altLang="zh-SG" sz="1000" dirty="0">
                <a:latin typeface="Quattrocento" panose="02020502030000000404" pitchFamily="18" charset="0"/>
              </a:rPr>
              <a:t>[2] </a:t>
            </a:r>
            <a:r>
              <a:rPr lang="en-US" altLang="zh-SG" sz="1000" dirty="0" err="1">
                <a:latin typeface="Quattrocento" panose="02020502030000000404" pitchFamily="18" charset="0"/>
              </a:rPr>
              <a:t>Boundiaf</a:t>
            </a:r>
            <a:r>
              <a:rPr lang="en-US" altLang="zh-SG" sz="1000" dirty="0">
                <a:latin typeface="Quattrocento" panose="02020502030000000404" pitchFamily="18" charset="0"/>
              </a:rPr>
              <a:t> et al. A unifying mutual information view of metric learning: cross-entropy vs. pairwise losses. ECCV. 2020</a:t>
            </a:r>
            <a:endParaRPr lang="zh-SG" altLang="en-US" sz="1000" dirty="0">
              <a:latin typeface="Quattrocento" panose="02020502030000000404" pitchFamily="18" charset="0"/>
            </a:endParaRPr>
          </a:p>
        </p:txBody>
      </p:sp>
      <p:sp>
        <p:nvSpPr>
          <p:cNvPr id="6" name="TextBox 43">
            <a:extLst>
              <a:ext uri="{FF2B5EF4-FFF2-40B4-BE49-F238E27FC236}">
                <a16:creationId xmlns:a16="http://schemas.microsoft.com/office/drawing/2014/main" id="{CBE8E259-C25C-9033-2B22-743BA997607F}"/>
              </a:ext>
            </a:extLst>
          </p:cNvPr>
          <p:cNvSpPr txBox="1"/>
          <p:nvPr/>
        </p:nvSpPr>
        <p:spPr>
          <a:xfrm>
            <a:off x="675364" y="4943747"/>
            <a:ext cx="10864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latin typeface="Quattrocento" panose="02020502030000000404" pitchFamily="18" charset="0"/>
              </a:rPr>
              <a:t>Intra-class feature distances ↓: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" panose="02020502030000000404" pitchFamily="18" charset="0"/>
              </a:rPr>
              <a:t>Lower-entropy clusters, H(Z|Y) ↓.</a:t>
            </a:r>
          </a:p>
          <a:p>
            <a:r>
              <a:rPr lang="en-US" altLang="zh-CN" sz="2200" dirty="0">
                <a:latin typeface="Quattrocento" panose="02020502030000000404" pitchFamily="18" charset="0"/>
              </a:rPr>
              <a:t>Inter-class feature distance </a:t>
            </a:r>
            <a:r>
              <a:rPr lang="zh-SG" altLang="en-US" sz="2200" dirty="0">
                <a:effectLst/>
                <a:latin typeface="Quattrocento" panose="02020502030000000404" pitchFamily="18" charset="0"/>
              </a:rPr>
              <a:t>↑</a:t>
            </a:r>
            <a:r>
              <a:rPr lang="en-US" altLang="zh-SG" sz="2200" dirty="0">
                <a:effectLst/>
                <a:latin typeface="Quattrocento" panose="020205020300000004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Quattrocento" panose="02020502030000000404" pitchFamily="18" charset="0"/>
              </a:rPr>
              <a:t>Higher-entropy feature space, H(Z) </a:t>
            </a:r>
            <a:r>
              <a:rPr lang="zh-SG" altLang="en-US" sz="2200" dirty="0">
                <a:effectLst/>
                <a:latin typeface="Quattrocento" panose="02020502030000000404" pitchFamily="18" charset="0"/>
              </a:rPr>
              <a:t>↑</a:t>
            </a:r>
            <a:r>
              <a:rPr lang="en-US" altLang="zh-SG" sz="2200" dirty="0">
                <a:effectLst/>
                <a:latin typeface="Quattrocento" panose="02020502030000000404" pitchFamily="18" charset="0"/>
              </a:rPr>
              <a:t>:</a:t>
            </a:r>
            <a:endParaRPr lang="en-US" altLang="zh-CN" sz="2200" dirty="0">
              <a:latin typeface="Quattrocento" panose="020205020300000004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868251D-A3A0-8F86-E1DD-426FEEB87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773" y="1760439"/>
            <a:ext cx="3209118" cy="79526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2C32083-60D5-C080-F5D9-C9C1BA9F7733}"/>
              </a:ext>
            </a:extLst>
          </p:cNvPr>
          <p:cNvSpPr txBox="1"/>
          <p:nvPr/>
        </p:nvSpPr>
        <p:spPr>
          <a:xfrm>
            <a:off x="675363" y="2583321"/>
            <a:ext cx="97064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Quattrocento" panose="02020502030000000404" pitchFamily="18" charset="0"/>
              </a:rPr>
              <a:t>Classification with cross-entropy minimizes H(Z|Y) and maximizes H(Z) [2]:</a:t>
            </a:r>
            <a:endParaRPr lang="zh-SG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33653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24889</TotalTime>
  <Words>2558</Words>
  <Application>Microsoft Macintosh PowerPoint</Application>
  <PresentationFormat>宽屏</PresentationFormat>
  <Paragraphs>485</Paragraphs>
  <Slides>42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Quattrocento</vt:lpstr>
      <vt:lpstr>Wingdings</vt:lpstr>
      <vt:lpstr>Office Theme</vt:lpstr>
      <vt:lpstr>Representation Learning for  Deep Regression</vt:lpstr>
      <vt:lpstr>PowerPoint 演示文稿</vt:lpstr>
      <vt:lpstr>Q1 - Classification performs Better</vt:lpstr>
      <vt:lpstr>Q2 - Ordinality</vt:lpstr>
      <vt:lpstr>Q3 – Topology (Shape)</vt:lpstr>
      <vt:lpstr>PowerPoint 演示文稿</vt:lpstr>
      <vt:lpstr>PowerPoint 演示文稿</vt:lpstr>
      <vt:lpstr>Related Works – Task-Specific Reasons</vt:lpstr>
      <vt:lpstr>Classification Feature Space </vt:lpstr>
      <vt:lpstr>A Mutual Information Point of View </vt:lpstr>
      <vt:lpstr>Improving Deep Regression with  Ordinal Entropy</vt:lpstr>
      <vt:lpstr>Feature Space: Regression VS. Classification</vt:lpstr>
      <vt:lpstr>MSE is a proxy for H(Z|Y)</vt:lpstr>
      <vt:lpstr>Regularizers to Increase Feature Entropy</vt:lpstr>
      <vt:lpstr>Tradeoff in Entropy VS. Ordinality</vt:lpstr>
      <vt:lpstr>Improving Deep Regression with  Tightness</vt:lpstr>
      <vt:lpstr>Motivation Example</vt:lpstr>
      <vt:lpstr>The Conclusion Holds for Differentiable Regressor </vt:lpstr>
      <vt:lpstr>The Conclusion Holds for a Changing θ</vt:lpstr>
      <vt:lpstr>Visualization of the Feature Space Updating </vt:lpstr>
      <vt:lpstr>Classification VS. Regression</vt:lpstr>
      <vt:lpstr>Multi-Target Strategy</vt:lpstr>
      <vt:lpstr>Summary</vt:lpstr>
      <vt:lpstr>PowerPoint 演示文稿</vt:lpstr>
      <vt:lpstr>Ordinality</vt:lpstr>
      <vt:lpstr>Method</vt:lpstr>
      <vt:lpstr>Experiments  </vt:lpstr>
      <vt:lpstr>Summary</vt:lpstr>
      <vt:lpstr>PowerPoint 演示文稿</vt:lpstr>
      <vt:lpstr>Deep Regression Representation Learning with Topology</vt:lpstr>
      <vt:lpstr>Topology</vt:lpstr>
      <vt:lpstr>Theoretical Analysis </vt:lpstr>
      <vt:lpstr>Encouraging the Same Intrinsic Dimension</vt:lpstr>
      <vt:lpstr>Enforcing Topological Similarity</vt:lpstr>
      <vt:lpstr>Experiments  </vt:lpstr>
      <vt:lpstr>Experiments  </vt:lpstr>
      <vt:lpstr>Conclusion</vt:lpstr>
      <vt:lpstr>Future Work</vt:lpstr>
      <vt:lpstr>Thank you ! </vt:lpstr>
      <vt:lpstr>MSE is a proxy for H(Z|Y)</vt:lpstr>
      <vt:lpstr>Enforcing Topological Similarity</vt:lpstr>
      <vt:lpstr>Encouraging the Same Intrinsic Dimension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Pang Zhanzhong</dc:creator>
  <cp:lastModifiedBy>Zhang Shihao</cp:lastModifiedBy>
  <cp:revision>233</cp:revision>
  <cp:lastPrinted>2024-03-19T14:48:27Z</cp:lastPrinted>
  <dcterms:created xsi:type="dcterms:W3CDTF">2023-07-26T11:52:38Z</dcterms:created>
  <dcterms:modified xsi:type="dcterms:W3CDTF">2025-01-17T04:03:46Z</dcterms:modified>
</cp:coreProperties>
</file>